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59" r:id="rId3"/>
    <p:sldId id="322" r:id="rId4"/>
    <p:sldId id="260" r:id="rId5"/>
    <p:sldId id="261" r:id="rId6"/>
    <p:sldId id="262" r:id="rId7"/>
    <p:sldId id="264" r:id="rId8"/>
    <p:sldId id="311" r:id="rId9"/>
    <p:sldId id="263" r:id="rId10"/>
    <p:sldId id="265" r:id="rId11"/>
    <p:sldId id="319" r:id="rId12"/>
    <p:sldId id="321" r:id="rId13"/>
    <p:sldId id="266" r:id="rId14"/>
    <p:sldId id="267" r:id="rId15"/>
    <p:sldId id="312" r:id="rId16"/>
    <p:sldId id="268" r:id="rId17"/>
    <p:sldId id="271" r:id="rId18"/>
    <p:sldId id="272" r:id="rId19"/>
    <p:sldId id="273" r:id="rId20"/>
    <p:sldId id="324" r:id="rId21"/>
    <p:sldId id="325" r:id="rId22"/>
    <p:sldId id="326" r:id="rId23"/>
    <p:sldId id="327" r:id="rId24"/>
    <p:sldId id="274" r:id="rId25"/>
    <p:sldId id="313" r:id="rId26"/>
    <p:sldId id="314" r:id="rId27"/>
    <p:sldId id="315" r:id="rId28"/>
    <p:sldId id="316" r:id="rId29"/>
    <p:sldId id="288" r:id="rId30"/>
    <p:sldId id="281" r:id="rId31"/>
    <p:sldId id="302" r:id="rId32"/>
    <p:sldId id="303" r:id="rId33"/>
    <p:sldId id="283" r:id="rId34"/>
    <p:sldId id="284" r:id="rId35"/>
    <p:sldId id="317" r:id="rId36"/>
    <p:sldId id="291" r:id="rId37"/>
    <p:sldId id="292" r:id="rId38"/>
    <p:sldId id="323" r:id="rId3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13" d="100"/>
          <a:sy n="113" d="100"/>
        </p:scale>
        <p:origin x="396" y="102"/>
      </p:cViewPr>
      <p:guideLst>
        <p:guide orient="horz" pos="2160"/>
        <p:guide pos="3840"/>
      </p:guideLst>
    </p:cSldViewPr>
  </p:slideViewPr>
  <p:notesTextViewPr>
    <p:cViewPr>
      <p:scale>
        <a:sx n="1" d="1"/>
        <a:sy n="1" d="1"/>
      </p:scale>
      <p:origin x="0" y="0"/>
    </p:cViewPr>
  </p:notesTextViewPr>
  <p:notesViewPr>
    <p:cSldViewPr snapToGrid="0">
      <p:cViewPr varScale="1">
        <p:scale>
          <a:sx n="96" d="100"/>
          <a:sy n="96" d="100"/>
        </p:scale>
        <p:origin x="364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fr-FR" sz="1600"/>
              <a:t>Activités programmées</a:t>
            </a:r>
          </a:p>
          <a:p>
            <a:pPr>
              <a:defRPr/>
            </a:pPr>
            <a:r>
              <a:rPr lang="fr-FR" sz="1600"/>
              <a:t>en 2024/2025</a:t>
            </a:r>
          </a:p>
        </c:rich>
      </c:tx>
      <c:layout>
        <c:manualLayout>
          <c:xMode val="edge"/>
          <c:yMode val="edge"/>
          <c:x val="2.8220953512886362E-2"/>
          <c:y val="2.0334064200747765E-2"/>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8DCA-41FA-B510-8D2F4C493BFE}"/>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8DCA-41FA-B510-8D2F4C493BFE}"/>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8DCA-41FA-B510-8D2F4C493BFE}"/>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8DCA-41FA-B510-8D2F4C493BFE}"/>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8DCA-41FA-B510-8D2F4C493BFE}"/>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8DCA-41FA-B510-8D2F4C493BFE}"/>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8DCA-41FA-B510-8D2F4C493BFE}"/>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8DCA-41FA-B510-8D2F4C493BFE}"/>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8DCA-41FA-B510-8D2F4C493BFE}"/>
              </c:ext>
            </c:extLst>
          </c:dPt>
          <c:dPt>
            <c:idx val="9"/>
            <c:bubble3D val="0"/>
            <c:spPr>
              <a:solidFill>
                <a:schemeClr val="accent5">
                  <a:lumMod val="20000"/>
                  <a:lumOff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8DCA-41FA-B510-8D2F4C493BFE}"/>
              </c:ext>
            </c:extLst>
          </c:dPt>
          <c:dLbls>
            <c:dLbl>
              <c:idx val="0"/>
              <c:spPr>
                <a:solidFill>
                  <a:sysClr val="window" lastClr="FFFFFF"/>
                </a:solidFill>
                <a:ln>
                  <a:solidFill>
                    <a:srgbClr val="156082"/>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8DCA-41FA-B510-8D2F4C493BFE}"/>
                </c:ext>
              </c:extLst>
            </c:dLbl>
            <c:dLbl>
              <c:idx val="1"/>
              <c:spPr>
                <a:solidFill>
                  <a:sysClr val="window" lastClr="FFFFFF"/>
                </a:solidFill>
                <a:ln>
                  <a:solidFill>
                    <a:srgbClr val="156082"/>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2"/>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8DCA-41FA-B510-8D2F4C493BFE}"/>
                </c:ext>
              </c:extLst>
            </c:dLbl>
            <c:dLbl>
              <c:idx val="2"/>
              <c:spPr>
                <a:solidFill>
                  <a:sysClr val="window" lastClr="FFFFFF"/>
                </a:solidFill>
                <a:ln>
                  <a:solidFill>
                    <a:srgbClr val="156082"/>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3"/>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5-8DCA-41FA-B510-8D2F4C493BFE}"/>
                </c:ext>
              </c:extLst>
            </c:dLbl>
            <c:dLbl>
              <c:idx val="3"/>
              <c:spPr>
                <a:solidFill>
                  <a:sysClr val="window" lastClr="FFFFFF"/>
                </a:solidFill>
                <a:ln>
                  <a:solidFill>
                    <a:srgbClr val="156082"/>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4"/>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7-8DCA-41FA-B510-8D2F4C493BFE}"/>
                </c:ext>
              </c:extLst>
            </c:dLbl>
            <c:dLbl>
              <c:idx val="4"/>
              <c:spPr>
                <a:solidFill>
                  <a:sysClr val="window" lastClr="FFFFFF"/>
                </a:solidFill>
                <a:ln>
                  <a:solidFill>
                    <a:srgbClr val="156082"/>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5"/>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9-8DCA-41FA-B510-8D2F4C493BFE}"/>
                </c:ext>
              </c:extLst>
            </c:dLbl>
            <c:dLbl>
              <c:idx val="5"/>
              <c:spPr>
                <a:solidFill>
                  <a:sysClr val="window" lastClr="FFFFFF"/>
                </a:solidFill>
                <a:ln>
                  <a:solidFill>
                    <a:srgbClr val="156082"/>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6"/>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B-8DCA-41FA-B510-8D2F4C493BFE}"/>
                </c:ext>
              </c:extLst>
            </c:dLbl>
            <c:dLbl>
              <c:idx val="6"/>
              <c:spPr>
                <a:solidFill>
                  <a:sysClr val="window" lastClr="FFFFFF"/>
                </a:solidFill>
                <a:ln>
                  <a:solidFill>
                    <a:srgbClr val="156082"/>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1">
                          <a:lumMod val="60000"/>
                        </a:schemeClr>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D-8DCA-41FA-B510-8D2F4C493BFE}"/>
                </c:ext>
              </c:extLst>
            </c:dLbl>
            <c:dLbl>
              <c:idx val="7"/>
              <c:spPr>
                <a:solidFill>
                  <a:sysClr val="window" lastClr="FFFFFF"/>
                </a:solidFill>
                <a:ln>
                  <a:solidFill>
                    <a:srgbClr val="156082"/>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2">
                          <a:lumMod val="60000"/>
                        </a:schemeClr>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F-8DCA-41FA-B510-8D2F4C493BFE}"/>
                </c:ext>
              </c:extLst>
            </c:dLbl>
            <c:dLbl>
              <c:idx val="8"/>
              <c:spPr>
                <a:solidFill>
                  <a:sysClr val="window" lastClr="FFFFFF"/>
                </a:solidFill>
                <a:ln>
                  <a:solidFill>
                    <a:srgbClr val="156082"/>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3">
                          <a:lumMod val="60000"/>
                        </a:schemeClr>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11-8DCA-41FA-B510-8D2F4C493BFE}"/>
                </c:ext>
              </c:extLst>
            </c:dLbl>
            <c:dLbl>
              <c:idx val="9"/>
              <c:spPr>
                <a:solidFill>
                  <a:sysClr val="window" lastClr="FFFFFF"/>
                </a:solidFill>
                <a:ln>
                  <a:solidFill>
                    <a:srgbClr val="156082"/>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4">
                          <a:lumMod val="60000"/>
                        </a:schemeClr>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13-8DCA-41FA-B510-8D2F4C493BFE}"/>
                </c:ext>
              </c:extLst>
            </c:dLbl>
            <c:spPr>
              <a:solidFill>
                <a:sysClr val="window" lastClr="FFFFFF"/>
              </a:solidFill>
              <a:ln>
                <a:solidFill>
                  <a:srgbClr val="156082"/>
                </a:solidFill>
              </a:ln>
              <a:effectLst/>
            </c:sp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Feuil1!$A$3:$A$12</c:f>
              <c:strCache>
                <c:ptCount val="10"/>
                <c:pt idx="0">
                  <c:v>LCMA</c:v>
                </c:pt>
                <c:pt idx="1">
                  <c:v>MN</c:v>
                </c:pt>
                <c:pt idx="2">
                  <c:v>MN Santé</c:v>
                </c:pt>
                <c:pt idx="3">
                  <c:v>Santé</c:v>
                </c:pt>
                <c:pt idx="4">
                  <c:v>Urbaine</c:v>
                </c:pt>
                <c:pt idx="5">
                  <c:v>RP demi journée</c:v>
                </c:pt>
                <c:pt idx="6">
                  <c:v>RP E2</c:v>
                </c:pt>
                <c:pt idx="7">
                  <c:v>RP E3</c:v>
                </c:pt>
                <c:pt idx="8">
                  <c:v>RP E4</c:v>
                </c:pt>
                <c:pt idx="9">
                  <c:v>RP E 5</c:v>
                </c:pt>
              </c:strCache>
            </c:strRef>
          </c:cat>
          <c:val>
            <c:numRef>
              <c:f>Feuil1!$B$3:$B$12</c:f>
              <c:numCache>
                <c:formatCode>General</c:formatCode>
                <c:ptCount val="10"/>
                <c:pt idx="0">
                  <c:v>72</c:v>
                </c:pt>
                <c:pt idx="1">
                  <c:v>82</c:v>
                </c:pt>
                <c:pt idx="2">
                  <c:v>19</c:v>
                </c:pt>
                <c:pt idx="3">
                  <c:v>59</c:v>
                </c:pt>
                <c:pt idx="4">
                  <c:v>4</c:v>
                </c:pt>
                <c:pt idx="5">
                  <c:v>33</c:v>
                </c:pt>
                <c:pt idx="6">
                  <c:v>38</c:v>
                </c:pt>
                <c:pt idx="7">
                  <c:v>69</c:v>
                </c:pt>
                <c:pt idx="8">
                  <c:v>24</c:v>
                </c:pt>
                <c:pt idx="9">
                  <c:v>4</c:v>
                </c:pt>
              </c:numCache>
            </c:numRef>
          </c:val>
          <c:extLst>
            <c:ext xmlns:c16="http://schemas.microsoft.com/office/drawing/2014/chart" uri="{C3380CC4-5D6E-409C-BE32-E72D297353CC}">
              <c16:uniqueId val="{00000014-8DCA-41FA-B510-8D2F4C493BFE}"/>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fr-FR"/>
              <a:t>Activités</a:t>
            </a:r>
            <a:r>
              <a:rPr lang="fr-FR" baseline="0"/>
              <a:t> réalisées</a:t>
            </a:r>
          </a:p>
          <a:p>
            <a:pPr>
              <a:defRPr/>
            </a:pPr>
            <a:r>
              <a:rPr lang="fr-FR" baseline="0"/>
              <a:t>en 2024/2025</a:t>
            </a:r>
            <a:endParaRPr lang="fr-FR"/>
          </a:p>
        </c:rich>
      </c:tx>
      <c:layout>
        <c:manualLayout>
          <c:xMode val="edge"/>
          <c:yMode val="edge"/>
          <c:x val="2.8085910729990751E-2"/>
          <c:y val="4.1237113402061855E-2"/>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F756-4C8E-BE1F-EA0BBD00D570}"/>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F756-4C8E-BE1F-EA0BBD00D570}"/>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F756-4C8E-BE1F-EA0BBD00D570}"/>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F756-4C8E-BE1F-EA0BBD00D570}"/>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F756-4C8E-BE1F-EA0BBD00D570}"/>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F756-4C8E-BE1F-EA0BBD00D570}"/>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F756-4C8E-BE1F-EA0BBD00D570}"/>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F756-4C8E-BE1F-EA0BBD00D570}"/>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F756-4C8E-BE1F-EA0BBD00D570}"/>
              </c:ext>
            </c:extLst>
          </c:dPt>
          <c:dPt>
            <c:idx val="9"/>
            <c:bubble3D val="0"/>
            <c:spPr>
              <a:solidFill>
                <a:schemeClr val="accent5">
                  <a:lumMod val="20000"/>
                  <a:lumOff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F756-4C8E-BE1F-EA0BBD00D570}"/>
              </c:ext>
            </c:extLst>
          </c:dPt>
          <c:dLbls>
            <c:dLbl>
              <c:idx val="0"/>
              <c:layout>
                <c:manualLayout>
                  <c:x val="0"/>
                  <c:y val="-4.3431045776835611E-3"/>
                </c:manualLayout>
              </c:layout>
              <c:spPr>
                <a:solidFill>
                  <a:sysClr val="window" lastClr="FFFFFF"/>
                </a:solidFill>
                <a:ln>
                  <a:solidFill>
                    <a:srgbClr val="156082"/>
                  </a:solid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accent1"/>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F756-4C8E-BE1F-EA0BBD00D570}"/>
                </c:ext>
              </c:extLst>
            </c:dLbl>
            <c:dLbl>
              <c:idx val="1"/>
              <c:spPr>
                <a:solidFill>
                  <a:sysClr val="window" lastClr="FFFFFF"/>
                </a:solidFill>
                <a:ln>
                  <a:solidFill>
                    <a:srgbClr val="156082"/>
                  </a:solid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accent2"/>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F756-4C8E-BE1F-EA0BBD00D570}"/>
                </c:ext>
              </c:extLst>
            </c:dLbl>
            <c:dLbl>
              <c:idx val="2"/>
              <c:spPr>
                <a:solidFill>
                  <a:sysClr val="window" lastClr="FFFFFF"/>
                </a:solidFill>
                <a:ln>
                  <a:solidFill>
                    <a:srgbClr val="156082"/>
                  </a:solid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accent3"/>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5-F756-4C8E-BE1F-EA0BBD00D570}"/>
                </c:ext>
              </c:extLst>
            </c:dLbl>
            <c:dLbl>
              <c:idx val="3"/>
              <c:spPr>
                <a:solidFill>
                  <a:sysClr val="window" lastClr="FFFFFF"/>
                </a:solidFill>
                <a:ln>
                  <a:solidFill>
                    <a:srgbClr val="156082"/>
                  </a:solid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accent4"/>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7-F756-4C8E-BE1F-EA0BBD00D570}"/>
                </c:ext>
              </c:extLst>
            </c:dLbl>
            <c:dLbl>
              <c:idx val="4"/>
              <c:spPr>
                <a:solidFill>
                  <a:sysClr val="window" lastClr="FFFFFF"/>
                </a:solidFill>
                <a:ln>
                  <a:solidFill>
                    <a:srgbClr val="156082"/>
                  </a:solid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accent5"/>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9-F756-4C8E-BE1F-EA0BBD00D570}"/>
                </c:ext>
              </c:extLst>
            </c:dLbl>
            <c:dLbl>
              <c:idx val="5"/>
              <c:spPr>
                <a:solidFill>
                  <a:sysClr val="window" lastClr="FFFFFF"/>
                </a:solidFill>
                <a:ln>
                  <a:solidFill>
                    <a:srgbClr val="156082"/>
                  </a:solid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accent6"/>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B-F756-4C8E-BE1F-EA0BBD00D570}"/>
                </c:ext>
              </c:extLst>
            </c:dLbl>
            <c:dLbl>
              <c:idx val="6"/>
              <c:spPr>
                <a:solidFill>
                  <a:sysClr val="window" lastClr="FFFFFF"/>
                </a:solidFill>
                <a:ln>
                  <a:solidFill>
                    <a:srgbClr val="156082"/>
                  </a:solid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accent1">
                          <a:lumMod val="60000"/>
                        </a:schemeClr>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D-F756-4C8E-BE1F-EA0BBD00D570}"/>
                </c:ext>
              </c:extLst>
            </c:dLbl>
            <c:dLbl>
              <c:idx val="7"/>
              <c:spPr>
                <a:solidFill>
                  <a:sysClr val="window" lastClr="FFFFFF"/>
                </a:solidFill>
                <a:ln>
                  <a:solidFill>
                    <a:srgbClr val="156082"/>
                  </a:solid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accent2">
                          <a:lumMod val="60000"/>
                        </a:schemeClr>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F-F756-4C8E-BE1F-EA0BBD00D570}"/>
                </c:ext>
              </c:extLst>
            </c:dLbl>
            <c:dLbl>
              <c:idx val="8"/>
              <c:spPr>
                <a:solidFill>
                  <a:sysClr val="window" lastClr="FFFFFF"/>
                </a:solidFill>
                <a:ln>
                  <a:solidFill>
                    <a:srgbClr val="156082"/>
                  </a:solid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accent3">
                          <a:lumMod val="60000"/>
                        </a:schemeClr>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11-F756-4C8E-BE1F-EA0BBD00D570}"/>
                </c:ext>
              </c:extLst>
            </c:dLbl>
            <c:dLbl>
              <c:idx val="9"/>
              <c:spPr>
                <a:solidFill>
                  <a:sysClr val="window" lastClr="FFFFFF"/>
                </a:solidFill>
                <a:ln>
                  <a:solidFill>
                    <a:srgbClr val="156082"/>
                  </a:solid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13-F756-4C8E-BE1F-EA0BBD00D570}"/>
                </c:ext>
              </c:extLst>
            </c:dLbl>
            <c:spPr>
              <a:solidFill>
                <a:sysClr val="window" lastClr="FFFFFF"/>
              </a:solidFill>
              <a:ln>
                <a:solidFill>
                  <a:srgbClr val="156082"/>
                </a:solid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Feuil1!$A$3:$A$12</c:f>
              <c:strCache>
                <c:ptCount val="10"/>
                <c:pt idx="0">
                  <c:v>LCMA</c:v>
                </c:pt>
                <c:pt idx="1">
                  <c:v>MN</c:v>
                </c:pt>
                <c:pt idx="2">
                  <c:v>MN Santé</c:v>
                </c:pt>
                <c:pt idx="3">
                  <c:v>Santé</c:v>
                </c:pt>
                <c:pt idx="4">
                  <c:v>Urbaine</c:v>
                </c:pt>
                <c:pt idx="5">
                  <c:v>RP demi journée</c:v>
                </c:pt>
                <c:pt idx="6">
                  <c:v>RP E2</c:v>
                </c:pt>
                <c:pt idx="7">
                  <c:v>RP E3</c:v>
                </c:pt>
                <c:pt idx="8">
                  <c:v>RP E4</c:v>
                </c:pt>
                <c:pt idx="9">
                  <c:v>RP E 5</c:v>
                </c:pt>
              </c:strCache>
            </c:strRef>
          </c:cat>
          <c:val>
            <c:numRef>
              <c:f>Feuil1!$B$3:$B$12</c:f>
              <c:numCache>
                <c:formatCode>General</c:formatCode>
                <c:ptCount val="10"/>
                <c:pt idx="0">
                  <c:v>32</c:v>
                </c:pt>
                <c:pt idx="1">
                  <c:v>49</c:v>
                </c:pt>
                <c:pt idx="2">
                  <c:v>10</c:v>
                </c:pt>
                <c:pt idx="3">
                  <c:v>44</c:v>
                </c:pt>
                <c:pt idx="4">
                  <c:v>4</c:v>
                </c:pt>
                <c:pt idx="5">
                  <c:v>22</c:v>
                </c:pt>
                <c:pt idx="6">
                  <c:v>33</c:v>
                </c:pt>
                <c:pt idx="7">
                  <c:v>48</c:v>
                </c:pt>
                <c:pt idx="8">
                  <c:v>19</c:v>
                </c:pt>
                <c:pt idx="9">
                  <c:v>4</c:v>
                </c:pt>
              </c:numCache>
            </c:numRef>
          </c:val>
          <c:extLst>
            <c:ext xmlns:c16="http://schemas.microsoft.com/office/drawing/2014/chart" uri="{C3380CC4-5D6E-409C-BE32-E72D297353CC}">
              <c16:uniqueId val="{00000014-F756-4C8E-BE1F-EA0BBD00D570}"/>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fr-FR"/>
              <a:t>FRéQUENTATION MOYENNE par activité en 2024/2025</a:t>
            </a:r>
          </a:p>
          <a:p>
            <a:pPr>
              <a:defRPr/>
            </a:pPr>
            <a:endParaRPr lang="fr-FR"/>
          </a:p>
        </c:rich>
      </c:tx>
      <c:layout>
        <c:manualLayout>
          <c:xMode val="edge"/>
          <c:yMode val="edge"/>
          <c:x val="0.19412432726778917"/>
          <c:y val="2.1276595744680851E-2"/>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718D-4ADA-A4D4-733C46902287}"/>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718D-4ADA-A4D4-733C46902287}"/>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718D-4ADA-A4D4-733C46902287}"/>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718D-4ADA-A4D4-733C46902287}"/>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718D-4ADA-A4D4-733C46902287}"/>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718D-4ADA-A4D4-733C46902287}"/>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718D-4ADA-A4D4-733C46902287}"/>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718D-4ADA-A4D4-733C46902287}"/>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718D-4ADA-A4D4-733C46902287}"/>
              </c:ext>
            </c:extLst>
          </c:dPt>
          <c:dPt>
            <c:idx val="9"/>
            <c:bubble3D val="0"/>
            <c:spPr>
              <a:solidFill>
                <a:schemeClr val="accent5">
                  <a:lumMod val="40000"/>
                  <a:lumOff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718D-4ADA-A4D4-733C46902287}"/>
              </c:ext>
            </c:extLst>
          </c:dPt>
          <c:dLbls>
            <c:dLbl>
              <c:idx val="0"/>
              <c:spPr>
                <a:solidFill>
                  <a:sysClr val="window" lastClr="FFFFFF"/>
                </a:solidFill>
                <a:ln>
                  <a:solidFill>
                    <a:srgbClr val="156082"/>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718D-4ADA-A4D4-733C46902287}"/>
                </c:ext>
              </c:extLst>
            </c:dLbl>
            <c:dLbl>
              <c:idx val="1"/>
              <c:spPr>
                <a:solidFill>
                  <a:sysClr val="window" lastClr="FFFFFF"/>
                </a:solidFill>
                <a:ln>
                  <a:solidFill>
                    <a:srgbClr val="156082"/>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2"/>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718D-4ADA-A4D4-733C46902287}"/>
                </c:ext>
              </c:extLst>
            </c:dLbl>
            <c:dLbl>
              <c:idx val="2"/>
              <c:spPr>
                <a:solidFill>
                  <a:sysClr val="window" lastClr="FFFFFF"/>
                </a:solidFill>
                <a:ln>
                  <a:solidFill>
                    <a:srgbClr val="156082"/>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3"/>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5-718D-4ADA-A4D4-733C46902287}"/>
                </c:ext>
              </c:extLst>
            </c:dLbl>
            <c:dLbl>
              <c:idx val="3"/>
              <c:spPr>
                <a:solidFill>
                  <a:sysClr val="window" lastClr="FFFFFF"/>
                </a:solidFill>
                <a:ln>
                  <a:solidFill>
                    <a:srgbClr val="156082"/>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4"/>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7-718D-4ADA-A4D4-733C46902287}"/>
                </c:ext>
              </c:extLst>
            </c:dLbl>
            <c:dLbl>
              <c:idx val="4"/>
              <c:spPr>
                <a:solidFill>
                  <a:sysClr val="window" lastClr="FFFFFF"/>
                </a:solidFill>
                <a:ln>
                  <a:solidFill>
                    <a:srgbClr val="156082"/>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5"/>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9-718D-4ADA-A4D4-733C46902287}"/>
                </c:ext>
              </c:extLst>
            </c:dLbl>
            <c:dLbl>
              <c:idx val="5"/>
              <c:spPr>
                <a:solidFill>
                  <a:sysClr val="window" lastClr="FFFFFF"/>
                </a:solidFill>
                <a:ln>
                  <a:solidFill>
                    <a:srgbClr val="156082"/>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6"/>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B-718D-4ADA-A4D4-733C46902287}"/>
                </c:ext>
              </c:extLst>
            </c:dLbl>
            <c:dLbl>
              <c:idx val="6"/>
              <c:spPr>
                <a:solidFill>
                  <a:sysClr val="window" lastClr="FFFFFF"/>
                </a:solidFill>
                <a:ln>
                  <a:solidFill>
                    <a:srgbClr val="156082"/>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1">
                          <a:lumMod val="60000"/>
                        </a:schemeClr>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D-718D-4ADA-A4D4-733C46902287}"/>
                </c:ext>
              </c:extLst>
            </c:dLbl>
            <c:dLbl>
              <c:idx val="7"/>
              <c:spPr>
                <a:solidFill>
                  <a:sysClr val="window" lastClr="FFFFFF"/>
                </a:solidFill>
                <a:ln>
                  <a:solidFill>
                    <a:srgbClr val="156082"/>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2">
                          <a:lumMod val="60000"/>
                        </a:schemeClr>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F-718D-4ADA-A4D4-733C46902287}"/>
                </c:ext>
              </c:extLst>
            </c:dLbl>
            <c:dLbl>
              <c:idx val="8"/>
              <c:spPr>
                <a:solidFill>
                  <a:sysClr val="window" lastClr="FFFFFF"/>
                </a:solidFill>
                <a:ln>
                  <a:solidFill>
                    <a:srgbClr val="156082"/>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3">
                          <a:lumMod val="60000"/>
                        </a:schemeClr>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11-718D-4ADA-A4D4-733C46902287}"/>
                </c:ext>
              </c:extLst>
            </c:dLbl>
            <c:dLbl>
              <c:idx val="9"/>
              <c:spPr>
                <a:solidFill>
                  <a:sysClr val="window" lastClr="FFFFFF"/>
                </a:solidFill>
                <a:ln>
                  <a:solidFill>
                    <a:srgbClr val="156082"/>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4">
                          <a:lumMod val="60000"/>
                        </a:schemeClr>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13-718D-4ADA-A4D4-733C46902287}"/>
                </c:ext>
              </c:extLst>
            </c:dLbl>
            <c:spPr>
              <a:solidFill>
                <a:sysClr val="window" lastClr="FFFFFF"/>
              </a:solidFill>
              <a:ln>
                <a:solidFill>
                  <a:srgbClr val="156082"/>
                </a:solidFill>
              </a:ln>
              <a:effectLst/>
            </c:sp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Feuil1!$A$3:$A$12</c:f>
              <c:strCache>
                <c:ptCount val="10"/>
                <c:pt idx="0">
                  <c:v>LCMA</c:v>
                </c:pt>
                <c:pt idx="1">
                  <c:v>MN</c:v>
                </c:pt>
                <c:pt idx="2">
                  <c:v>MN Santé</c:v>
                </c:pt>
                <c:pt idx="3">
                  <c:v>Santé</c:v>
                </c:pt>
                <c:pt idx="4">
                  <c:v>Urbaine</c:v>
                </c:pt>
                <c:pt idx="5">
                  <c:v>RP demi journée</c:v>
                </c:pt>
                <c:pt idx="6">
                  <c:v>RP E2</c:v>
                </c:pt>
                <c:pt idx="7">
                  <c:v>RP E3</c:v>
                </c:pt>
                <c:pt idx="8">
                  <c:v>RP E4</c:v>
                </c:pt>
                <c:pt idx="9">
                  <c:v>RP E 5</c:v>
                </c:pt>
              </c:strCache>
            </c:strRef>
          </c:cat>
          <c:val>
            <c:numRef>
              <c:f>Feuil1!$B$3:$B$12</c:f>
              <c:numCache>
                <c:formatCode>0.0</c:formatCode>
                <c:ptCount val="10"/>
                <c:pt idx="0">
                  <c:v>18.78125</c:v>
                </c:pt>
                <c:pt idx="1">
                  <c:v>12.938775510204081</c:v>
                </c:pt>
                <c:pt idx="2" formatCode="General">
                  <c:v>8.3000000000000007</c:v>
                </c:pt>
                <c:pt idx="3">
                  <c:v>24.59090909090909</c:v>
                </c:pt>
                <c:pt idx="4">
                  <c:v>19.75</c:v>
                </c:pt>
                <c:pt idx="5">
                  <c:v>23.863636363636363</c:v>
                </c:pt>
                <c:pt idx="6">
                  <c:v>20.393939393939394</c:v>
                </c:pt>
                <c:pt idx="7">
                  <c:v>16.25</c:v>
                </c:pt>
                <c:pt idx="8">
                  <c:v>14.105263157894736</c:v>
                </c:pt>
                <c:pt idx="9">
                  <c:v>9.75</c:v>
                </c:pt>
              </c:numCache>
            </c:numRef>
          </c:val>
          <c:extLst>
            <c:ext xmlns:c16="http://schemas.microsoft.com/office/drawing/2014/chart" uri="{C3380CC4-5D6E-409C-BE32-E72D297353CC}">
              <c16:uniqueId val="{00000014-718D-4ADA-A4D4-733C46902287}"/>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2400"/>
              <a:t>Fréquentation moyenne </a:t>
            </a:r>
            <a:r>
              <a:rPr lang="en-US" sz="2000"/>
              <a:t>: </a:t>
            </a:r>
            <a:r>
              <a:rPr lang="en-US" sz="2400"/>
              <a:t>répartition</a:t>
            </a:r>
            <a:r>
              <a:rPr lang="en-US" sz="2800"/>
              <a:t> </a:t>
            </a:r>
            <a:r>
              <a:rPr lang="en-US" sz="2400"/>
              <a:t>Hommes / Femmes</a:t>
            </a:r>
            <a:endParaRPr lang="en-US" sz="2000"/>
          </a:p>
        </c:rich>
      </c:tx>
      <c:layout>
        <c:manualLayout>
          <c:xMode val="edge"/>
          <c:yMode val="edge"/>
          <c:x val="0.15789542732182521"/>
          <c:y val="7.5207870329996054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fr-F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2102680084581727E-2"/>
          <c:y val="1.6721086176674355E-2"/>
          <c:w val="0.83905189100867539"/>
          <c:h val="0.85064278611168775"/>
        </c:manualLayout>
      </c:layout>
      <c:bar3DChart>
        <c:barDir val="col"/>
        <c:grouping val="standard"/>
        <c:varyColors val="0"/>
        <c:ser>
          <c:idx val="0"/>
          <c:order val="0"/>
          <c:tx>
            <c:strRef>
              <c:f>Feuil1!$F$1</c:f>
              <c:strCache>
                <c:ptCount val="1"/>
                <c:pt idx="0">
                  <c:v>Hommes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f>Feuil1!$E$2:$E$11</c:f>
              <c:strCache>
                <c:ptCount val="10"/>
                <c:pt idx="0">
                  <c:v>LCMA</c:v>
                </c:pt>
                <c:pt idx="1">
                  <c:v>MN</c:v>
                </c:pt>
                <c:pt idx="2">
                  <c:v>MN Santé</c:v>
                </c:pt>
                <c:pt idx="3">
                  <c:v>Santé</c:v>
                </c:pt>
                <c:pt idx="4">
                  <c:v>Urbaine</c:v>
                </c:pt>
                <c:pt idx="5">
                  <c:v>RP demi journée</c:v>
                </c:pt>
                <c:pt idx="6">
                  <c:v>RP E2</c:v>
                </c:pt>
                <c:pt idx="7">
                  <c:v>RP E3</c:v>
                </c:pt>
                <c:pt idx="8">
                  <c:v>RP E4</c:v>
                </c:pt>
                <c:pt idx="9">
                  <c:v>RP E 5</c:v>
                </c:pt>
              </c:strCache>
            </c:strRef>
          </c:cat>
          <c:val>
            <c:numRef>
              <c:f>Feuil1!$F$2:$F$11</c:f>
              <c:numCache>
                <c:formatCode>General</c:formatCode>
                <c:ptCount val="10"/>
                <c:pt idx="0" formatCode="0.0">
                  <c:v>6.2</c:v>
                </c:pt>
                <c:pt idx="1">
                  <c:v>4.3</c:v>
                </c:pt>
                <c:pt idx="2">
                  <c:v>0</c:v>
                </c:pt>
                <c:pt idx="3" formatCode="0.0">
                  <c:v>9.8000000000000007</c:v>
                </c:pt>
                <c:pt idx="4" formatCode="0.0">
                  <c:v>5.8</c:v>
                </c:pt>
                <c:pt idx="5" formatCode="0.0">
                  <c:v>10.1</c:v>
                </c:pt>
                <c:pt idx="6" formatCode="0.0">
                  <c:v>7.5</c:v>
                </c:pt>
                <c:pt idx="7" formatCode="0.0">
                  <c:v>7.5</c:v>
                </c:pt>
                <c:pt idx="8" formatCode="0.0">
                  <c:v>7.1</c:v>
                </c:pt>
                <c:pt idx="9" formatCode="0.0">
                  <c:v>6.5</c:v>
                </c:pt>
              </c:numCache>
            </c:numRef>
          </c:val>
          <c:extLst>
            <c:ext xmlns:c16="http://schemas.microsoft.com/office/drawing/2014/chart" uri="{C3380CC4-5D6E-409C-BE32-E72D297353CC}">
              <c16:uniqueId val="{00000000-B46C-42C5-8677-883CB6477E2E}"/>
            </c:ext>
          </c:extLst>
        </c:ser>
        <c:ser>
          <c:idx val="1"/>
          <c:order val="1"/>
          <c:tx>
            <c:strRef>
              <c:f>Feuil1!$G$1</c:f>
              <c:strCache>
                <c:ptCount val="1"/>
                <c:pt idx="0">
                  <c:v>Femmes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f>Feuil1!$E$2:$E$11</c:f>
              <c:strCache>
                <c:ptCount val="10"/>
                <c:pt idx="0">
                  <c:v>LCMA</c:v>
                </c:pt>
                <c:pt idx="1">
                  <c:v>MN</c:v>
                </c:pt>
                <c:pt idx="2">
                  <c:v>MN Santé</c:v>
                </c:pt>
                <c:pt idx="3">
                  <c:v>Santé</c:v>
                </c:pt>
                <c:pt idx="4">
                  <c:v>Urbaine</c:v>
                </c:pt>
                <c:pt idx="5">
                  <c:v>RP demi journée</c:v>
                </c:pt>
                <c:pt idx="6">
                  <c:v>RP E2</c:v>
                </c:pt>
                <c:pt idx="7">
                  <c:v>RP E3</c:v>
                </c:pt>
                <c:pt idx="8">
                  <c:v>RP E4</c:v>
                </c:pt>
                <c:pt idx="9">
                  <c:v>RP E 5</c:v>
                </c:pt>
              </c:strCache>
            </c:strRef>
          </c:cat>
          <c:val>
            <c:numRef>
              <c:f>Feuil1!$G$2:$G$11</c:f>
              <c:numCache>
                <c:formatCode>General</c:formatCode>
                <c:ptCount val="10"/>
                <c:pt idx="0" formatCode="0.0">
                  <c:v>12.6</c:v>
                </c:pt>
                <c:pt idx="1">
                  <c:v>8.6</c:v>
                </c:pt>
                <c:pt idx="2">
                  <c:v>8.3000000000000007</c:v>
                </c:pt>
                <c:pt idx="3" formatCode="0.0">
                  <c:v>15</c:v>
                </c:pt>
                <c:pt idx="4" formatCode="0.0">
                  <c:v>14</c:v>
                </c:pt>
                <c:pt idx="5" formatCode="0.0">
                  <c:v>13.8</c:v>
                </c:pt>
                <c:pt idx="6" formatCode="0.0">
                  <c:v>12.7</c:v>
                </c:pt>
                <c:pt idx="7" formatCode="0.0">
                  <c:v>8.8000000000000007</c:v>
                </c:pt>
                <c:pt idx="8" formatCode="0.0">
                  <c:v>7.1</c:v>
                </c:pt>
                <c:pt idx="9" formatCode="0.0">
                  <c:v>3.3</c:v>
                </c:pt>
              </c:numCache>
            </c:numRef>
          </c:val>
          <c:extLst>
            <c:ext xmlns:c16="http://schemas.microsoft.com/office/drawing/2014/chart" uri="{C3380CC4-5D6E-409C-BE32-E72D297353CC}">
              <c16:uniqueId val="{00000001-B46C-42C5-8677-883CB6477E2E}"/>
            </c:ext>
          </c:extLst>
        </c:ser>
        <c:dLbls>
          <c:showLegendKey val="0"/>
          <c:showVal val="0"/>
          <c:showCatName val="0"/>
          <c:showSerName val="0"/>
          <c:showPercent val="0"/>
          <c:showBubbleSize val="0"/>
        </c:dLbls>
        <c:gapWidth val="150"/>
        <c:shape val="box"/>
        <c:axId val="714217656"/>
        <c:axId val="714216216"/>
        <c:axId val="783060272"/>
      </c:bar3DChart>
      <c:catAx>
        <c:axId val="71421765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14216216"/>
        <c:crosses val="autoZero"/>
        <c:auto val="1"/>
        <c:lblAlgn val="ctr"/>
        <c:lblOffset val="100"/>
        <c:noMultiLvlLbl val="0"/>
      </c:catAx>
      <c:valAx>
        <c:axId val="71421621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14217656"/>
        <c:crosses val="autoZero"/>
        <c:crossBetween val="between"/>
      </c:valAx>
      <c:serAx>
        <c:axId val="783060272"/>
        <c:scaling>
          <c:orientation val="minMax"/>
        </c:scaling>
        <c:delete val="0"/>
        <c:axPos val="b"/>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fr-FR"/>
          </a:p>
        </c:txPr>
        <c:crossAx val="714216216"/>
        <c:crosses val="autoZero"/>
      </c:ser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00" b="1" i="0" u="none" strike="noStrike" kern="1200" baseline="0">
                <a:solidFill>
                  <a:schemeClr val="tx1">
                    <a:lumMod val="65000"/>
                    <a:lumOff val="35000"/>
                  </a:schemeClr>
                </a:solidFill>
                <a:latin typeface="+mn-lt"/>
                <a:ea typeface="+mn-ea"/>
                <a:cs typeface="+mn-cs"/>
              </a:defRPr>
            </a:pPr>
            <a:endParaRPr lang="fr-FR"/>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7CAD6C-295A-4A0B-9968-2C4FDC4CD692}" type="datetimeFigureOut">
              <a:rPr lang="fr-FR" smtClean="0"/>
              <a:pPr/>
              <a:t>07/10/2025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02933E-3477-4E3D-A114-AF551106D84E}" type="slidenum">
              <a:rPr lang="fr-FR" smtClean="0"/>
              <a:pPr/>
              <a:t>‹N°›</a:t>
            </a:fld>
            <a:endParaRPr lang="fr-FR"/>
          </a:p>
        </p:txBody>
      </p:sp>
    </p:spTree>
    <p:extLst>
      <p:ext uri="{BB962C8B-B14F-4D97-AF65-F5344CB8AC3E}">
        <p14:creationId xmlns:p14="http://schemas.microsoft.com/office/powerpoint/2010/main" val="2370627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702933E-3477-4E3D-A114-AF551106D84E}" type="slidenum">
              <a:rPr lang="fr-FR" smtClean="0"/>
              <a:pPr/>
              <a:t>10</a:t>
            </a:fld>
            <a:endParaRPr lang="fr-FR"/>
          </a:p>
        </p:txBody>
      </p:sp>
    </p:spTree>
    <p:extLst>
      <p:ext uri="{BB962C8B-B14F-4D97-AF65-F5344CB8AC3E}">
        <p14:creationId xmlns:p14="http://schemas.microsoft.com/office/powerpoint/2010/main" val="2738353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F1A1B3-C2A2-48E8-AB30-7669EC54D79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36EAAB0-BC93-42F6-A024-72D149A000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778F049-7BB2-468D-9F1F-CCCF385A63E1}"/>
              </a:ext>
            </a:extLst>
          </p:cNvPr>
          <p:cNvSpPr>
            <a:spLocks noGrp="1"/>
          </p:cNvSpPr>
          <p:nvPr>
            <p:ph type="dt" sz="half" idx="10"/>
          </p:nvPr>
        </p:nvSpPr>
        <p:spPr/>
        <p:txBody>
          <a:bodyPr/>
          <a:lstStyle/>
          <a:p>
            <a:fld id="{B2C9E077-FC73-4443-AAA7-A747D6DB5998}" type="datetimeFigureOut">
              <a:rPr lang="fr-FR" smtClean="0"/>
              <a:pPr/>
              <a:t>07/10/2025</a:t>
            </a:fld>
            <a:endParaRPr lang="fr-FR"/>
          </a:p>
        </p:txBody>
      </p:sp>
      <p:sp>
        <p:nvSpPr>
          <p:cNvPr id="5" name="Espace réservé du pied de page 4">
            <a:extLst>
              <a:ext uri="{FF2B5EF4-FFF2-40B4-BE49-F238E27FC236}">
                <a16:creationId xmlns:a16="http://schemas.microsoft.com/office/drawing/2014/main" id="{C0BCFA5C-A8B7-43AE-AA2B-4BA29409BD9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78F0B72-71C1-4C5E-AC27-D26B01CCD5E8}"/>
              </a:ext>
            </a:extLst>
          </p:cNvPr>
          <p:cNvSpPr>
            <a:spLocks noGrp="1"/>
          </p:cNvSpPr>
          <p:nvPr>
            <p:ph type="sldNum" sz="quarter" idx="12"/>
          </p:nvPr>
        </p:nvSpPr>
        <p:spPr/>
        <p:txBody>
          <a:bodyPr/>
          <a:lstStyle/>
          <a:p>
            <a:fld id="{F4786CCB-2236-483D-B9F8-CCE147F5E7C7}" type="slidenum">
              <a:rPr lang="fr-FR" smtClean="0"/>
              <a:pPr/>
              <a:t>‹N°›</a:t>
            </a:fld>
            <a:endParaRPr lang="fr-FR"/>
          </a:p>
        </p:txBody>
      </p:sp>
    </p:spTree>
    <p:extLst>
      <p:ext uri="{BB962C8B-B14F-4D97-AF65-F5344CB8AC3E}">
        <p14:creationId xmlns:p14="http://schemas.microsoft.com/office/powerpoint/2010/main" val="3761410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6FAE32-8EBB-49B6-8F93-71E8C763090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8C19852-3839-4E88-A7F1-97AA4579D54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F600930-A555-4942-A67D-4FD0052843F9}"/>
              </a:ext>
            </a:extLst>
          </p:cNvPr>
          <p:cNvSpPr>
            <a:spLocks noGrp="1"/>
          </p:cNvSpPr>
          <p:nvPr>
            <p:ph type="dt" sz="half" idx="10"/>
          </p:nvPr>
        </p:nvSpPr>
        <p:spPr/>
        <p:txBody>
          <a:bodyPr/>
          <a:lstStyle/>
          <a:p>
            <a:fld id="{B2C9E077-FC73-4443-AAA7-A747D6DB5998}" type="datetimeFigureOut">
              <a:rPr lang="fr-FR" smtClean="0"/>
              <a:pPr/>
              <a:t>07/10/2025</a:t>
            </a:fld>
            <a:endParaRPr lang="fr-FR"/>
          </a:p>
        </p:txBody>
      </p:sp>
      <p:sp>
        <p:nvSpPr>
          <p:cNvPr id="5" name="Espace réservé du pied de page 4">
            <a:extLst>
              <a:ext uri="{FF2B5EF4-FFF2-40B4-BE49-F238E27FC236}">
                <a16:creationId xmlns:a16="http://schemas.microsoft.com/office/drawing/2014/main" id="{5C99CCE7-6069-4B43-961C-D17CE3C2F16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09AD6DB-8F3B-4C81-A0A1-A7A926D08C9A}"/>
              </a:ext>
            </a:extLst>
          </p:cNvPr>
          <p:cNvSpPr>
            <a:spLocks noGrp="1"/>
          </p:cNvSpPr>
          <p:nvPr>
            <p:ph type="sldNum" sz="quarter" idx="12"/>
          </p:nvPr>
        </p:nvSpPr>
        <p:spPr/>
        <p:txBody>
          <a:bodyPr/>
          <a:lstStyle/>
          <a:p>
            <a:fld id="{F4786CCB-2236-483D-B9F8-CCE147F5E7C7}" type="slidenum">
              <a:rPr lang="fr-FR" smtClean="0"/>
              <a:pPr/>
              <a:t>‹N°›</a:t>
            </a:fld>
            <a:endParaRPr lang="fr-FR"/>
          </a:p>
        </p:txBody>
      </p:sp>
    </p:spTree>
    <p:extLst>
      <p:ext uri="{BB962C8B-B14F-4D97-AF65-F5344CB8AC3E}">
        <p14:creationId xmlns:p14="http://schemas.microsoft.com/office/powerpoint/2010/main" val="353483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7ECCC09-60DC-452F-A2AC-63A89C97029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FAA2D29-E5CC-4F5F-85E0-D59C43FE547F}"/>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31877AE-8F78-470C-A382-97932F9AC1F9}"/>
              </a:ext>
            </a:extLst>
          </p:cNvPr>
          <p:cNvSpPr>
            <a:spLocks noGrp="1"/>
          </p:cNvSpPr>
          <p:nvPr>
            <p:ph type="dt" sz="half" idx="10"/>
          </p:nvPr>
        </p:nvSpPr>
        <p:spPr/>
        <p:txBody>
          <a:bodyPr/>
          <a:lstStyle/>
          <a:p>
            <a:fld id="{B2C9E077-FC73-4443-AAA7-A747D6DB5998}" type="datetimeFigureOut">
              <a:rPr lang="fr-FR" smtClean="0"/>
              <a:pPr/>
              <a:t>07/10/2025</a:t>
            </a:fld>
            <a:endParaRPr lang="fr-FR"/>
          </a:p>
        </p:txBody>
      </p:sp>
      <p:sp>
        <p:nvSpPr>
          <p:cNvPr id="5" name="Espace réservé du pied de page 4">
            <a:extLst>
              <a:ext uri="{FF2B5EF4-FFF2-40B4-BE49-F238E27FC236}">
                <a16:creationId xmlns:a16="http://schemas.microsoft.com/office/drawing/2014/main" id="{6BD3A2E1-00B7-44B1-BFA7-AA33D6F0F8A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BB3E965-DB79-4465-A16D-B3D514E24580}"/>
              </a:ext>
            </a:extLst>
          </p:cNvPr>
          <p:cNvSpPr>
            <a:spLocks noGrp="1"/>
          </p:cNvSpPr>
          <p:nvPr>
            <p:ph type="sldNum" sz="quarter" idx="12"/>
          </p:nvPr>
        </p:nvSpPr>
        <p:spPr/>
        <p:txBody>
          <a:bodyPr/>
          <a:lstStyle/>
          <a:p>
            <a:fld id="{F4786CCB-2236-483D-B9F8-CCE147F5E7C7}" type="slidenum">
              <a:rPr lang="fr-FR" smtClean="0"/>
              <a:pPr/>
              <a:t>‹N°›</a:t>
            </a:fld>
            <a:endParaRPr lang="fr-FR"/>
          </a:p>
        </p:txBody>
      </p:sp>
    </p:spTree>
    <p:extLst>
      <p:ext uri="{BB962C8B-B14F-4D97-AF65-F5344CB8AC3E}">
        <p14:creationId xmlns:p14="http://schemas.microsoft.com/office/powerpoint/2010/main" val="2413084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12D17A-13B2-4757-B3C5-4985C4D4290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34A06B1-9BB2-4A45-9A63-01EA066438B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015155A-6971-4039-B8C3-298295DA020C}"/>
              </a:ext>
            </a:extLst>
          </p:cNvPr>
          <p:cNvSpPr>
            <a:spLocks noGrp="1"/>
          </p:cNvSpPr>
          <p:nvPr>
            <p:ph type="dt" sz="half" idx="10"/>
          </p:nvPr>
        </p:nvSpPr>
        <p:spPr/>
        <p:txBody>
          <a:bodyPr/>
          <a:lstStyle/>
          <a:p>
            <a:fld id="{B2C9E077-FC73-4443-AAA7-A747D6DB5998}" type="datetimeFigureOut">
              <a:rPr lang="fr-FR" smtClean="0"/>
              <a:pPr/>
              <a:t>07/10/2025</a:t>
            </a:fld>
            <a:endParaRPr lang="fr-FR"/>
          </a:p>
        </p:txBody>
      </p:sp>
      <p:sp>
        <p:nvSpPr>
          <p:cNvPr id="5" name="Espace réservé du pied de page 4">
            <a:extLst>
              <a:ext uri="{FF2B5EF4-FFF2-40B4-BE49-F238E27FC236}">
                <a16:creationId xmlns:a16="http://schemas.microsoft.com/office/drawing/2014/main" id="{9CFBE629-BE47-4882-A77F-7CDC999ABF9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99F2EE4-E087-4393-8E0B-1061844C12AB}"/>
              </a:ext>
            </a:extLst>
          </p:cNvPr>
          <p:cNvSpPr>
            <a:spLocks noGrp="1"/>
          </p:cNvSpPr>
          <p:nvPr>
            <p:ph type="sldNum" sz="quarter" idx="12"/>
          </p:nvPr>
        </p:nvSpPr>
        <p:spPr/>
        <p:txBody>
          <a:bodyPr/>
          <a:lstStyle/>
          <a:p>
            <a:fld id="{F4786CCB-2236-483D-B9F8-CCE147F5E7C7}" type="slidenum">
              <a:rPr lang="fr-FR" smtClean="0"/>
              <a:pPr/>
              <a:t>‹N°›</a:t>
            </a:fld>
            <a:endParaRPr lang="fr-FR"/>
          </a:p>
        </p:txBody>
      </p:sp>
    </p:spTree>
    <p:extLst>
      <p:ext uri="{BB962C8B-B14F-4D97-AF65-F5344CB8AC3E}">
        <p14:creationId xmlns:p14="http://schemas.microsoft.com/office/powerpoint/2010/main" val="3363987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106C38-2D73-4AE9-93D2-A960C933B9F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54F8470-EEBD-4153-B7EE-8C10163040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51976E3-26E9-4912-AD18-A3016A2DF236}"/>
              </a:ext>
            </a:extLst>
          </p:cNvPr>
          <p:cNvSpPr>
            <a:spLocks noGrp="1"/>
          </p:cNvSpPr>
          <p:nvPr>
            <p:ph type="dt" sz="half" idx="10"/>
          </p:nvPr>
        </p:nvSpPr>
        <p:spPr/>
        <p:txBody>
          <a:bodyPr/>
          <a:lstStyle/>
          <a:p>
            <a:fld id="{B2C9E077-FC73-4443-AAA7-A747D6DB5998}" type="datetimeFigureOut">
              <a:rPr lang="fr-FR" smtClean="0"/>
              <a:pPr/>
              <a:t>07/10/2025</a:t>
            </a:fld>
            <a:endParaRPr lang="fr-FR"/>
          </a:p>
        </p:txBody>
      </p:sp>
      <p:sp>
        <p:nvSpPr>
          <p:cNvPr id="5" name="Espace réservé du pied de page 4">
            <a:extLst>
              <a:ext uri="{FF2B5EF4-FFF2-40B4-BE49-F238E27FC236}">
                <a16:creationId xmlns:a16="http://schemas.microsoft.com/office/drawing/2014/main" id="{F2B767FA-4F95-4154-A9CA-00DCC1B7C24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40B4F75-0D8A-4181-A103-69F382571D78}"/>
              </a:ext>
            </a:extLst>
          </p:cNvPr>
          <p:cNvSpPr>
            <a:spLocks noGrp="1"/>
          </p:cNvSpPr>
          <p:nvPr>
            <p:ph type="sldNum" sz="quarter" idx="12"/>
          </p:nvPr>
        </p:nvSpPr>
        <p:spPr/>
        <p:txBody>
          <a:bodyPr/>
          <a:lstStyle/>
          <a:p>
            <a:fld id="{F4786CCB-2236-483D-B9F8-CCE147F5E7C7}" type="slidenum">
              <a:rPr lang="fr-FR" smtClean="0"/>
              <a:pPr/>
              <a:t>‹N°›</a:t>
            </a:fld>
            <a:endParaRPr lang="fr-FR"/>
          </a:p>
        </p:txBody>
      </p:sp>
    </p:spTree>
    <p:extLst>
      <p:ext uri="{BB962C8B-B14F-4D97-AF65-F5344CB8AC3E}">
        <p14:creationId xmlns:p14="http://schemas.microsoft.com/office/powerpoint/2010/main" val="165034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541875-1E53-48AA-B6B7-005B400F3B0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AD71103-E16B-473E-897A-A8C266B354C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AC0A6AB-BBF3-4D2B-9983-D29BD0BD948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B66E381F-12A9-4EFA-9E0A-C441AE2DF85E}"/>
              </a:ext>
            </a:extLst>
          </p:cNvPr>
          <p:cNvSpPr>
            <a:spLocks noGrp="1"/>
          </p:cNvSpPr>
          <p:nvPr>
            <p:ph type="dt" sz="half" idx="10"/>
          </p:nvPr>
        </p:nvSpPr>
        <p:spPr/>
        <p:txBody>
          <a:bodyPr/>
          <a:lstStyle/>
          <a:p>
            <a:fld id="{B2C9E077-FC73-4443-AAA7-A747D6DB5998}" type="datetimeFigureOut">
              <a:rPr lang="fr-FR" smtClean="0"/>
              <a:pPr/>
              <a:t>07/10/2025</a:t>
            </a:fld>
            <a:endParaRPr lang="fr-FR"/>
          </a:p>
        </p:txBody>
      </p:sp>
      <p:sp>
        <p:nvSpPr>
          <p:cNvPr id="6" name="Espace réservé du pied de page 5">
            <a:extLst>
              <a:ext uri="{FF2B5EF4-FFF2-40B4-BE49-F238E27FC236}">
                <a16:creationId xmlns:a16="http://schemas.microsoft.com/office/drawing/2014/main" id="{753B3D9B-366F-4033-A810-7A8B365048D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1B4F7AA-DFDF-4581-86CA-1FE51E0F11DD}"/>
              </a:ext>
            </a:extLst>
          </p:cNvPr>
          <p:cNvSpPr>
            <a:spLocks noGrp="1"/>
          </p:cNvSpPr>
          <p:nvPr>
            <p:ph type="sldNum" sz="quarter" idx="12"/>
          </p:nvPr>
        </p:nvSpPr>
        <p:spPr/>
        <p:txBody>
          <a:bodyPr/>
          <a:lstStyle/>
          <a:p>
            <a:fld id="{F4786CCB-2236-483D-B9F8-CCE147F5E7C7}" type="slidenum">
              <a:rPr lang="fr-FR" smtClean="0"/>
              <a:pPr/>
              <a:t>‹N°›</a:t>
            </a:fld>
            <a:endParaRPr lang="fr-FR"/>
          </a:p>
        </p:txBody>
      </p:sp>
    </p:spTree>
    <p:extLst>
      <p:ext uri="{BB962C8B-B14F-4D97-AF65-F5344CB8AC3E}">
        <p14:creationId xmlns:p14="http://schemas.microsoft.com/office/powerpoint/2010/main" val="3411499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E06190-F475-403E-8120-25084553316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9B51B61-F59A-458D-972A-6E5FCE442C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1415467-B8D4-42B9-A6FC-775D4074FBC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97EBBEF-A4BA-49BC-B7C5-0C7EAABC15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905F169B-496B-469B-8651-EBA05595859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69FAC6A-D8D3-4151-BC0D-82025099EBF6}"/>
              </a:ext>
            </a:extLst>
          </p:cNvPr>
          <p:cNvSpPr>
            <a:spLocks noGrp="1"/>
          </p:cNvSpPr>
          <p:nvPr>
            <p:ph type="dt" sz="half" idx="10"/>
          </p:nvPr>
        </p:nvSpPr>
        <p:spPr/>
        <p:txBody>
          <a:bodyPr/>
          <a:lstStyle/>
          <a:p>
            <a:fld id="{B2C9E077-FC73-4443-AAA7-A747D6DB5998}" type="datetimeFigureOut">
              <a:rPr lang="fr-FR" smtClean="0"/>
              <a:pPr/>
              <a:t>07/10/2025</a:t>
            </a:fld>
            <a:endParaRPr lang="fr-FR"/>
          </a:p>
        </p:txBody>
      </p:sp>
      <p:sp>
        <p:nvSpPr>
          <p:cNvPr id="8" name="Espace réservé du pied de page 7">
            <a:extLst>
              <a:ext uri="{FF2B5EF4-FFF2-40B4-BE49-F238E27FC236}">
                <a16:creationId xmlns:a16="http://schemas.microsoft.com/office/drawing/2014/main" id="{6CB3CCFA-58CC-4998-BB8F-CD4A1D4C6AA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1B0B55E-08CA-4474-BC11-858BE9AAF693}"/>
              </a:ext>
            </a:extLst>
          </p:cNvPr>
          <p:cNvSpPr>
            <a:spLocks noGrp="1"/>
          </p:cNvSpPr>
          <p:nvPr>
            <p:ph type="sldNum" sz="quarter" idx="12"/>
          </p:nvPr>
        </p:nvSpPr>
        <p:spPr/>
        <p:txBody>
          <a:bodyPr/>
          <a:lstStyle/>
          <a:p>
            <a:fld id="{F4786CCB-2236-483D-B9F8-CCE147F5E7C7}" type="slidenum">
              <a:rPr lang="fr-FR" smtClean="0"/>
              <a:pPr/>
              <a:t>‹N°›</a:t>
            </a:fld>
            <a:endParaRPr lang="fr-FR"/>
          </a:p>
        </p:txBody>
      </p:sp>
    </p:spTree>
    <p:extLst>
      <p:ext uri="{BB962C8B-B14F-4D97-AF65-F5344CB8AC3E}">
        <p14:creationId xmlns:p14="http://schemas.microsoft.com/office/powerpoint/2010/main" val="1912247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33DF48-0564-4EC2-92C3-3D1E4F1D3D3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FE7083B-B256-45EC-A65D-79B3AD322190}"/>
              </a:ext>
            </a:extLst>
          </p:cNvPr>
          <p:cNvSpPr>
            <a:spLocks noGrp="1"/>
          </p:cNvSpPr>
          <p:nvPr>
            <p:ph type="dt" sz="half" idx="10"/>
          </p:nvPr>
        </p:nvSpPr>
        <p:spPr/>
        <p:txBody>
          <a:bodyPr/>
          <a:lstStyle/>
          <a:p>
            <a:fld id="{B2C9E077-FC73-4443-AAA7-A747D6DB5998}" type="datetimeFigureOut">
              <a:rPr lang="fr-FR" smtClean="0"/>
              <a:pPr/>
              <a:t>07/10/2025</a:t>
            </a:fld>
            <a:endParaRPr lang="fr-FR"/>
          </a:p>
        </p:txBody>
      </p:sp>
      <p:sp>
        <p:nvSpPr>
          <p:cNvPr id="4" name="Espace réservé du pied de page 3">
            <a:extLst>
              <a:ext uri="{FF2B5EF4-FFF2-40B4-BE49-F238E27FC236}">
                <a16:creationId xmlns:a16="http://schemas.microsoft.com/office/drawing/2014/main" id="{A1BFE2CB-738A-4BB5-B5F7-CC399C974183}"/>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7E828A4D-AAAD-471E-AD40-13DD1271C566}"/>
              </a:ext>
            </a:extLst>
          </p:cNvPr>
          <p:cNvSpPr>
            <a:spLocks noGrp="1"/>
          </p:cNvSpPr>
          <p:nvPr>
            <p:ph type="sldNum" sz="quarter" idx="12"/>
          </p:nvPr>
        </p:nvSpPr>
        <p:spPr/>
        <p:txBody>
          <a:bodyPr/>
          <a:lstStyle/>
          <a:p>
            <a:fld id="{F4786CCB-2236-483D-B9F8-CCE147F5E7C7}" type="slidenum">
              <a:rPr lang="fr-FR" smtClean="0"/>
              <a:pPr/>
              <a:t>‹N°›</a:t>
            </a:fld>
            <a:endParaRPr lang="fr-FR"/>
          </a:p>
        </p:txBody>
      </p:sp>
    </p:spTree>
    <p:extLst>
      <p:ext uri="{BB962C8B-B14F-4D97-AF65-F5344CB8AC3E}">
        <p14:creationId xmlns:p14="http://schemas.microsoft.com/office/powerpoint/2010/main" val="287586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F71224D-A484-48D5-8F84-3F69C6E92A43}"/>
              </a:ext>
            </a:extLst>
          </p:cNvPr>
          <p:cNvSpPr>
            <a:spLocks noGrp="1"/>
          </p:cNvSpPr>
          <p:nvPr>
            <p:ph type="dt" sz="half" idx="10"/>
          </p:nvPr>
        </p:nvSpPr>
        <p:spPr/>
        <p:txBody>
          <a:bodyPr/>
          <a:lstStyle/>
          <a:p>
            <a:fld id="{B2C9E077-FC73-4443-AAA7-A747D6DB5998}" type="datetimeFigureOut">
              <a:rPr lang="fr-FR" smtClean="0"/>
              <a:pPr/>
              <a:t>07/10/2025</a:t>
            </a:fld>
            <a:endParaRPr lang="fr-FR"/>
          </a:p>
        </p:txBody>
      </p:sp>
      <p:sp>
        <p:nvSpPr>
          <p:cNvPr id="3" name="Espace réservé du pied de page 2">
            <a:extLst>
              <a:ext uri="{FF2B5EF4-FFF2-40B4-BE49-F238E27FC236}">
                <a16:creationId xmlns:a16="http://schemas.microsoft.com/office/drawing/2014/main" id="{2F2E0360-0FD4-41F7-B4B0-18EC668F6C4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67E3B21-2AB3-4FB6-A419-CDA0BE886B8D}"/>
              </a:ext>
            </a:extLst>
          </p:cNvPr>
          <p:cNvSpPr>
            <a:spLocks noGrp="1"/>
          </p:cNvSpPr>
          <p:nvPr>
            <p:ph type="sldNum" sz="quarter" idx="12"/>
          </p:nvPr>
        </p:nvSpPr>
        <p:spPr/>
        <p:txBody>
          <a:bodyPr/>
          <a:lstStyle/>
          <a:p>
            <a:fld id="{F4786CCB-2236-483D-B9F8-CCE147F5E7C7}" type="slidenum">
              <a:rPr lang="fr-FR" smtClean="0"/>
              <a:pPr/>
              <a:t>‹N°›</a:t>
            </a:fld>
            <a:endParaRPr lang="fr-FR"/>
          </a:p>
        </p:txBody>
      </p:sp>
    </p:spTree>
    <p:extLst>
      <p:ext uri="{BB962C8B-B14F-4D97-AF65-F5344CB8AC3E}">
        <p14:creationId xmlns:p14="http://schemas.microsoft.com/office/powerpoint/2010/main" val="984946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5C6576-F7A6-41EB-A09B-A1E0236289E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18FC7AB-D16B-416A-A25D-2A2AC2E73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D3005D1-D1D1-4468-AEBA-BD7426895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7137062-29A0-4C44-B1E8-B7303B420511}"/>
              </a:ext>
            </a:extLst>
          </p:cNvPr>
          <p:cNvSpPr>
            <a:spLocks noGrp="1"/>
          </p:cNvSpPr>
          <p:nvPr>
            <p:ph type="dt" sz="half" idx="10"/>
          </p:nvPr>
        </p:nvSpPr>
        <p:spPr/>
        <p:txBody>
          <a:bodyPr/>
          <a:lstStyle/>
          <a:p>
            <a:fld id="{B2C9E077-FC73-4443-AAA7-A747D6DB5998}" type="datetimeFigureOut">
              <a:rPr lang="fr-FR" smtClean="0"/>
              <a:pPr/>
              <a:t>07/10/2025</a:t>
            </a:fld>
            <a:endParaRPr lang="fr-FR"/>
          </a:p>
        </p:txBody>
      </p:sp>
      <p:sp>
        <p:nvSpPr>
          <p:cNvPr id="6" name="Espace réservé du pied de page 5">
            <a:extLst>
              <a:ext uri="{FF2B5EF4-FFF2-40B4-BE49-F238E27FC236}">
                <a16:creationId xmlns:a16="http://schemas.microsoft.com/office/drawing/2014/main" id="{F3F3B651-8EEB-40BA-A0A7-AE5C2242B9B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4859C62-E936-4521-9D1D-6371D59B0B69}"/>
              </a:ext>
            </a:extLst>
          </p:cNvPr>
          <p:cNvSpPr>
            <a:spLocks noGrp="1"/>
          </p:cNvSpPr>
          <p:nvPr>
            <p:ph type="sldNum" sz="quarter" idx="12"/>
          </p:nvPr>
        </p:nvSpPr>
        <p:spPr/>
        <p:txBody>
          <a:bodyPr/>
          <a:lstStyle/>
          <a:p>
            <a:fld id="{F4786CCB-2236-483D-B9F8-CCE147F5E7C7}" type="slidenum">
              <a:rPr lang="fr-FR" smtClean="0"/>
              <a:pPr/>
              <a:t>‹N°›</a:t>
            </a:fld>
            <a:endParaRPr lang="fr-FR"/>
          </a:p>
        </p:txBody>
      </p:sp>
    </p:spTree>
    <p:extLst>
      <p:ext uri="{BB962C8B-B14F-4D97-AF65-F5344CB8AC3E}">
        <p14:creationId xmlns:p14="http://schemas.microsoft.com/office/powerpoint/2010/main" val="2572577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92C664-B727-4B4A-BA2F-99EB803B31D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BEF5F0C-1A22-489A-8120-345C1871F5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4C7CCF5-EFF3-4539-B596-00C54B80DC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EE42619-6BD9-47B1-9C1E-3D46531FD5E6}"/>
              </a:ext>
            </a:extLst>
          </p:cNvPr>
          <p:cNvSpPr>
            <a:spLocks noGrp="1"/>
          </p:cNvSpPr>
          <p:nvPr>
            <p:ph type="dt" sz="half" idx="10"/>
          </p:nvPr>
        </p:nvSpPr>
        <p:spPr/>
        <p:txBody>
          <a:bodyPr/>
          <a:lstStyle/>
          <a:p>
            <a:fld id="{B2C9E077-FC73-4443-AAA7-A747D6DB5998}" type="datetimeFigureOut">
              <a:rPr lang="fr-FR" smtClean="0"/>
              <a:pPr/>
              <a:t>07/10/2025</a:t>
            </a:fld>
            <a:endParaRPr lang="fr-FR"/>
          </a:p>
        </p:txBody>
      </p:sp>
      <p:sp>
        <p:nvSpPr>
          <p:cNvPr id="6" name="Espace réservé du pied de page 5">
            <a:extLst>
              <a:ext uri="{FF2B5EF4-FFF2-40B4-BE49-F238E27FC236}">
                <a16:creationId xmlns:a16="http://schemas.microsoft.com/office/drawing/2014/main" id="{3D976EC0-2AB5-40E2-8C27-292AF5E1CBE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775C91B-CEDF-4A5C-8601-B67C54217EAC}"/>
              </a:ext>
            </a:extLst>
          </p:cNvPr>
          <p:cNvSpPr>
            <a:spLocks noGrp="1"/>
          </p:cNvSpPr>
          <p:nvPr>
            <p:ph type="sldNum" sz="quarter" idx="12"/>
          </p:nvPr>
        </p:nvSpPr>
        <p:spPr/>
        <p:txBody>
          <a:bodyPr/>
          <a:lstStyle/>
          <a:p>
            <a:fld id="{F4786CCB-2236-483D-B9F8-CCE147F5E7C7}" type="slidenum">
              <a:rPr lang="fr-FR" smtClean="0"/>
              <a:pPr/>
              <a:t>‹N°›</a:t>
            </a:fld>
            <a:endParaRPr lang="fr-FR"/>
          </a:p>
        </p:txBody>
      </p:sp>
    </p:spTree>
    <p:extLst>
      <p:ext uri="{BB962C8B-B14F-4D97-AF65-F5344CB8AC3E}">
        <p14:creationId xmlns:p14="http://schemas.microsoft.com/office/powerpoint/2010/main" val="571810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D317A84-BD16-457A-BC89-DC4870FD43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66501BE-A6BA-462E-A247-BDD8B1C00A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57FD2A5-269E-4831-9451-B3195EED35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C9E077-FC73-4443-AAA7-A747D6DB5998}" type="datetimeFigureOut">
              <a:rPr lang="fr-FR" smtClean="0"/>
              <a:pPr/>
              <a:t>07/10/2025</a:t>
            </a:fld>
            <a:endParaRPr lang="fr-FR"/>
          </a:p>
        </p:txBody>
      </p:sp>
      <p:sp>
        <p:nvSpPr>
          <p:cNvPr id="5" name="Espace réservé du pied de page 4">
            <a:extLst>
              <a:ext uri="{FF2B5EF4-FFF2-40B4-BE49-F238E27FC236}">
                <a16:creationId xmlns:a16="http://schemas.microsoft.com/office/drawing/2014/main" id="{A8082E20-415D-481F-9464-7A7DFFAAD1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CE68ACFA-99DC-4F42-8A23-6B5AFDC860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786CCB-2236-483D-B9F8-CCE147F5E7C7}" type="slidenum">
              <a:rPr lang="fr-FR" smtClean="0"/>
              <a:pPr/>
              <a:t>‹N°›</a:t>
            </a:fld>
            <a:endParaRPr lang="fr-FR"/>
          </a:p>
        </p:txBody>
      </p:sp>
    </p:spTree>
    <p:extLst>
      <p:ext uri="{BB962C8B-B14F-4D97-AF65-F5344CB8AC3E}">
        <p14:creationId xmlns:p14="http://schemas.microsoft.com/office/powerpoint/2010/main" val="17445915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8.emf"/></Relationships>
</file>

<file path=ppt/slides/_rels/slide2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0.png"/><Relationship Id="rId4" Type="http://schemas.openxmlformats.org/officeDocument/2006/relationships/image" Target="../media/image9.emf"/></Relationships>
</file>

<file path=ppt/slides/_rels/slide2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2.png"/><Relationship Id="rId4" Type="http://schemas.openxmlformats.org/officeDocument/2006/relationships/image" Target="../media/image11.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9DC42EF-9D75-420C-96A3-39C409CAB732}"/>
              </a:ext>
            </a:extLst>
          </p:cNvPr>
          <p:cNvSpPr txBox="1"/>
          <p:nvPr/>
        </p:nvSpPr>
        <p:spPr>
          <a:xfrm>
            <a:off x="787179" y="2560318"/>
            <a:ext cx="10789920" cy="1754326"/>
          </a:xfrm>
          <a:prstGeom prst="rect">
            <a:avLst/>
          </a:prstGeom>
          <a:noFill/>
        </p:spPr>
        <p:txBody>
          <a:bodyPr wrap="square" rtlCol="0">
            <a:spAutoFit/>
          </a:bodyPr>
          <a:lstStyle/>
          <a:p>
            <a:pPr algn="ctr"/>
            <a:r>
              <a:rPr lang="fr-FR" sz="3600" b="1" dirty="0">
                <a:latin typeface="Comic Sans MS" panose="030F0702030302020204" pitchFamily="66" charset="0"/>
              </a:rPr>
              <a:t>ASSEMBLÉE GÉNÉRALE                                                            DES  RANDONNEURS HYEROIS                                                        DU 08 OCTOBRE 2025</a:t>
            </a:r>
          </a:p>
        </p:txBody>
      </p:sp>
    </p:spTree>
    <p:extLst>
      <p:ext uri="{BB962C8B-B14F-4D97-AF65-F5344CB8AC3E}">
        <p14:creationId xmlns:p14="http://schemas.microsoft.com/office/powerpoint/2010/main" val="3120131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C97B15E-52FD-406A-95E4-5EB255DB81B0}"/>
              </a:ext>
            </a:extLst>
          </p:cNvPr>
          <p:cNvSpPr txBox="1"/>
          <p:nvPr/>
        </p:nvSpPr>
        <p:spPr>
          <a:xfrm>
            <a:off x="214689" y="24782"/>
            <a:ext cx="11698390"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sng"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LA RANDONNÉE PÉDESTRE </a:t>
            </a:r>
            <a:endParaRPr kumimoji="0" lang="fr-FR" sz="2000" b="0"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 </a:t>
            </a:r>
            <a:endParaRPr kumimoji="0" lang="fr-FR" sz="1600" b="0"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C’est la plus ancienne des activités de notre Club, autour de laquelle ont été construites ses valeurs.</a:t>
            </a:r>
            <a:endParaRPr kumimoji="0" lang="fr-FR" b="0"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Marcher </a:t>
            </a:r>
            <a:r>
              <a:rPr lang="fr-FR" b="1" dirty="0">
                <a:solidFill>
                  <a:prstClr val="black"/>
                </a:solidFill>
                <a:latin typeface="Comic Sans MS" panose="030F0702030302020204" pitchFamily="66" charset="0"/>
                <a:ea typeface="Cambria" panose="02040503050406030204" pitchFamily="18" charset="0"/>
                <a:cs typeface="Times New Roman" panose="02020603050405020304" pitchFamily="18" charset="0"/>
              </a:rPr>
              <a:t>c’est </a:t>
            </a:r>
            <a:r>
              <a:rPr kumimoji="0" lang="fr-FR"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le meilleur moyen de s’intégrer à un groupe, </a:t>
            </a:r>
            <a:r>
              <a:rPr lang="fr-FR" b="1" dirty="0">
                <a:solidFill>
                  <a:prstClr val="black"/>
                </a:solidFill>
                <a:latin typeface="Comic Sans MS" panose="030F0702030302020204" pitchFamily="66" charset="0"/>
                <a:ea typeface="Cambria" panose="02040503050406030204" pitchFamily="18" charset="0"/>
                <a:cs typeface="Times New Roman" panose="02020603050405020304" pitchFamily="18" charset="0"/>
              </a:rPr>
              <a:t>pour </a:t>
            </a:r>
            <a:r>
              <a:rPr kumimoji="0" lang="fr-FR"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conserver ou retrouver le lien social, tout en découvrant notre région, notre France</a:t>
            </a:r>
            <a:r>
              <a:rPr kumimoji="0" lang="fr-FR" b="1" i="0" u="none" strike="noStrike" kern="1200" cap="none" spc="0" normalizeH="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 avec toutes </a:t>
            </a:r>
            <a:r>
              <a:rPr kumimoji="0" lang="fr-FR"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ses richesses culturelles, gastronomiques et patrimoniales.</a:t>
            </a:r>
            <a:endParaRPr kumimoji="0" lang="fr-FR" b="0"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Vos randonnées sont conduites et orchestrées par vos Animateurs dévoués et tous diplômés par la Fédération Française de Randonnée Pédestre, ou accrédités. En amont, ils sont formés en interne et sur le terrain par nos tuteurs agissant sous la responsabilité de Didier P. </a:t>
            </a:r>
            <a:endParaRPr kumimoji="0" lang="fr-FR" b="0"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Tout ceci est pour vous un gage de tranquillité et de sécurité.</a:t>
            </a:r>
            <a:endParaRPr kumimoji="0" lang="fr-FR" b="0"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endParaRPr>
          </a:p>
        </p:txBody>
      </p:sp>
      <p:pic>
        <p:nvPicPr>
          <p:cNvPr id="2" name="Image 1">
            <a:extLst>
              <a:ext uri="{FF2B5EF4-FFF2-40B4-BE49-F238E27FC236}">
                <a16:creationId xmlns:a16="http://schemas.microsoft.com/office/drawing/2014/main" id="{FD46CAFD-51E9-4110-AD31-8F30E6093DCD}"/>
              </a:ext>
            </a:extLst>
          </p:cNvPr>
          <p:cNvPicPr>
            <a:picLocks noChangeAspect="1"/>
          </p:cNvPicPr>
          <p:nvPr/>
        </p:nvPicPr>
        <p:blipFill rotWithShape="1">
          <a:blip r:embed="rId3"/>
          <a:srcRect b="6862"/>
          <a:stretch/>
        </p:blipFill>
        <p:spPr>
          <a:xfrm>
            <a:off x="2903968" y="2887104"/>
            <a:ext cx="8695267" cy="3740537"/>
          </a:xfrm>
          <a:prstGeom prst="rect">
            <a:avLst/>
          </a:prstGeom>
        </p:spPr>
      </p:pic>
      <p:sp>
        <p:nvSpPr>
          <p:cNvPr id="5" name="ZoneTexte 4">
            <a:extLst>
              <a:ext uri="{FF2B5EF4-FFF2-40B4-BE49-F238E27FC236}">
                <a16:creationId xmlns:a16="http://schemas.microsoft.com/office/drawing/2014/main" id="{75039F7E-79E7-46E1-999F-85A73E4470E6}"/>
              </a:ext>
            </a:extLst>
          </p:cNvPr>
          <p:cNvSpPr txBox="1"/>
          <p:nvPr/>
        </p:nvSpPr>
        <p:spPr>
          <a:xfrm>
            <a:off x="200570" y="2752226"/>
            <a:ext cx="2689279" cy="44935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Je tiens à rappeler ici, haut et fort qu’ils sont tous bénévoles, qu’ils donnent de leur personne et de leur temps. Ils ne reçoivent en guise de salaire, que vos critiques ou compliments. </a:t>
            </a:r>
            <a:endParaRPr kumimoji="0" lang="fr-FR" sz="1800" b="0"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Je les remercie par avance de se mobiliser encore pour la construction de nos programmes à venir.</a:t>
            </a:r>
            <a:endParaRPr kumimoji="0" lang="fr-FR" sz="1800" b="0"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 </a:t>
            </a:r>
            <a:endParaRPr kumimoji="0" lang="fr-FR" sz="1600" b="0"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68680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0585478-C93B-4A40-A841-19B100584A1E}"/>
              </a:ext>
            </a:extLst>
          </p:cNvPr>
          <p:cNvSpPr txBox="1"/>
          <p:nvPr/>
        </p:nvSpPr>
        <p:spPr>
          <a:xfrm>
            <a:off x="2176569" y="125339"/>
            <a:ext cx="11565465" cy="6607322"/>
          </a:xfrm>
          <a:prstGeom prst="rect">
            <a:avLst/>
          </a:prstGeom>
          <a:noFill/>
        </p:spPr>
        <p:txBody>
          <a:bodyPr wrap="square">
            <a:spAutoFit/>
          </a:bodyPr>
          <a:lstStyle/>
          <a:p>
            <a:pPr>
              <a:lnSpc>
                <a:spcPct val="107000"/>
              </a:lnSpc>
              <a:spcAft>
                <a:spcPts val="800"/>
              </a:spcAft>
            </a:pPr>
            <a:r>
              <a:rPr lang="fr-FR" sz="1500" b="1" dirty="0">
                <a:solidFill>
                  <a:srgbClr val="CD232C"/>
                </a:solidFill>
                <a:effectLst/>
                <a:latin typeface="Comic Sans MS" panose="030F0702030302020204" pitchFamily="66" charset="0"/>
                <a:ea typeface="Times New Roman" panose="02020603050405020304" pitchFamily="18" charset="0"/>
                <a:cs typeface="Arial" panose="020B0604020202020204" pitchFamily="34" charset="0"/>
              </a:rPr>
              <a:t>Récapitulatif des actions engagées. Exercice Septembre 2024 / Aout 2025</a:t>
            </a:r>
            <a:endParaRPr lang="fr-FR" sz="1500" dirty="0">
              <a:effectLst/>
              <a:latin typeface="Comic Sans MS" panose="030F0702030302020204" pitchFamily="66" charset="0"/>
              <a:ea typeface="Calibri" panose="020F0502020204030204" pitchFamily="34" charset="0"/>
              <a:cs typeface="Arial" panose="020B0604020202020204" pitchFamily="34" charset="0"/>
            </a:endParaRPr>
          </a:p>
          <a:p>
            <a:pPr>
              <a:lnSpc>
                <a:spcPct val="107000"/>
              </a:lnSpc>
              <a:spcAft>
                <a:spcPts val="800"/>
              </a:spcAft>
            </a:pPr>
            <a:r>
              <a:rPr lang="fr-FR" sz="1500" dirty="0">
                <a:effectLst/>
                <a:latin typeface="Comic Sans MS" panose="030F0702030302020204" pitchFamily="66" charset="0"/>
                <a:ea typeface="Times New Roman" panose="02020603050405020304" pitchFamily="18" charset="0"/>
                <a:cs typeface="Arial" panose="020B0604020202020204" pitchFamily="34" charset="0"/>
              </a:rPr>
              <a:t> </a:t>
            </a:r>
            <a:endParaRPr lang="fr-FR" sz="1500" dirty="0">
              <a:effectLst/>
              <a:latin typeface="Comic Sans MS" panose="030F0702030302020204" pitchFamily="66" charset="0"/>
              <a:ea typeface="Calibri" panose="020F0502020204030204" pitchFamily="34" charset="0"/>
              <a:cs typeface="Arial" panose="020B0604020202020204" pitchFamily="34" charset="0"/>
            </a:endParaRPr>
          </a:p>
          <a:p>
            <a:pPr>
              <a:lnSpc>
                <a:spcPct val="107000"/>
              </a:lnSpc>
              <a:spcAft>
                <a:spcPts val="800"/>
              </a:spcAft>
            </a:pPr>
            <a:r>
              <a:rPr lang="fr-FR" sz="1500" b="1" dirty="0">
                <a:effectLst/>
                <a:latin typeface="Comic Sans MS" panose="030F0702030302020204" pitchFamily="66" charset="0"/>
                <a:ea typeface="Times New Roman" panose="02020603050405020304" pitchFamily="18" charset="0"/>
                <a:cs typeface="Arial" panose="020B0604020202020204" pitchFamily="34" charset="0"/>
              </a:rPr>
              <a:t>Formation complète PSC (Premiers Secours Citoyen)</a:t>
            </a:r>
            <a:endParaRPr lang="fr-FR" sz="1500" dirty="0">
              <a:effectLst/>
              <a:latin typeface="Comic Sans MS" panose="030F0702030302020204" pitchFamily="66" charset="0"/>
              <a:ea typeface="Calibri" panose="020F0502020204030204" pitchFamily="34" charset="0"/>
              <a:cs typeface="Arial" panose="020B0604020202020204" pitchFamily="34" charset="0"/>
            </a:endParaRPr>
          </a:p>
          <a:p>
            <a:pPr>
              <a:lnSpc>
                <a:spcPct val="107000"/>
              </a:lnSpc>
              <a:spcAft>
                <a:spcPts val="800"/>
              </a:spcAft>
            </a:pPr>
            <a:r>
              <a:rPr lang="fr-FR" sz="1500" b="1" dirty="0">
                <a:effectLst/>
                <a:latin typeface="Comic Sans MS" panose="030F0702030302020204" pitchFamily="66" charset="0"/>
                <a:ea typeface="Times New Roman" panose="02020603050405020304" pitchFamily="18" charset="0"/>
                <a:cs typeface="Arial" panose="020B0604020202020204" pitchFamily="34" charset="0"/>
              </a:rPr>
              <a:t>Fédération Nationale de la Protection Civile (Bureau Toulon).</a:t>
            </a:r>
            <a:endParaRPr lang="fr-FR" sz="1500" dirty="0">
              <a:effectLst/>
              <a:latin typeface="Comic Sans MS" panose="030F0702030302020204" pitchFamily="66" charset="0"/>
              <a:ea typeface="Calibri" panose="020F0502020204030204" pitchFamily="34" charset="0"/>
              <a:cs typeface="Arial" panose="020B0604020202020204" pitchFamily="34" charset="0"/>
            </a:endParaRPr>
          </a:p>
          <a:p>
            <a:pPr>
              <a:lnSpc>
                <a:spcPct val="107000"/>
              </a:lnSpc>
              <a:spcAft>
                <a:spcPts val="800"/>
              </a:spcAft>
            </a:pPr>
            <a:r>
              <a:rPr lang="fr-FR" sz="1500" dirty="0">
                <a:effectLst/>
                <a:latin typeface="Comic Sans MS" panose="030F0702030302020204" pitchFamily="66" charset="0"/>
                <a:ea typeface="Times New Roman" panose="02020603050405020304" pitchFamily="18" charset="0"/>
                <a:cs typeface="Arial" panose="020B0604020202020204" pitchFamily="34" charset="0"/>
              </a:rPr>
              <a:t>1 session le 06 décembre 2024 </a:t>
            </a:r>
            <a:r>
              <a:rPr lang="fr-FR" sz="1500" dirty="0">
                <a:solidFill>
                  <a:srgbClr val="CD232C"/>
                </a:solidFill>
                <a:effectLst/>
                <a:latin typeface="Comic Sans MS" panose="030F0702030302020204" pitchFamily="66" charset="0"/>
                <a:ea typeface="Times New Roman" panose="02020603050405020304" pitchFamily="18" charset="0"/>
                <a:cs typeface="Arial" panose="020B0604020202020204" pitchFamily="34" charset="0"/>
              </a:rPr>
              <a:t>(8 participants).</a:t>
            </a:r>
            <a:endParaRPr lang="fr-FR" sz="1500" dirty="0">
              <a:effectLst/>
              <a:latin typeface="Comic Sans MS" panose="030F0702030302020204" pitchFamily="66" charset="0"/>
              <a:ea typeface="Calibri" panose="020F0502020204030204" pitchFamily="34" charset="0"/>
              <a:cs typeface="Arial" panose="020B0604020202020204" pitchFamily="34" charset="0"/>
            </a:endParaRPr>
          </a:p>
          <a:p>
            <a:pPr>
              <a:lnSpc>
                <a:spcPct val="107000"/>
              </a:lnSpc>
              <a:spcAft>
                <a:spcPts val="800"/>
              </a:spcAft>
            </a:pPr>
            <a:r>
              <a:rPr lang="fr-FR" sz="1500" dirty="0">
                <a:effectLst/>
                <a:latin typeface="Comic Sans MS" panose="030F0702030302020204" pitchFamily="66" charset="0"/>
                <a:ea typeface="Times New Roman" panose="02020603050405020304" pitchFamily="18" charset="0"/>
                <a:cs typeface="Arial" panose="020B0604020202020204" pitchFamily="34" charset="0"/>
              </a:rPr>
              <a:t>1 session le 08 avril 2025 </a:t>
            </a:r>
            <a:r>
              <a:rPr lang="fr-FR" sz="1500" dirty="0">
                <a:solidFill>
                  <a:srgbClr val="CD232C"/>
                </a:solidFill>
                <a:effectLst/>
                <a:latin typeface="Comic Sans MS" panose="030F0702030302020204" pitchFamily="66" charset="0"/>
                <a:ea typeface="Times New Roman" panose="02020603050405020304" pitchFamily="18" charset="0"/>
                <a:cs typeface="Arial" panose="020B0604020202020204" pitchFamily="34" charset="0"/>
              </a:rPr>
              <a:t>(9 participants).</a:t>
            </a:r>
            <a:endParaRPr lang="fr-FR" sz="1500" dirty="0">
              <a:effectLst/>
              <a:latin typeface="Comic Sans MS" panose="030F0702030302020204" pitchFamily="66" charset="0"/>
              <a:ea typeface="Calibri" panose="020F0502020204030204" pitchFamily="34" charset="0"/>
              <a:cs typeface="Arial" panose="020B0604020202020204" pitchFamily="34" charset="0"/>
            </a:endParaRPr>
          </a:p>
          <a:p>
            <a:pPr>
              <a:lnSpc>
                <a:spcPct val="107000"/>
              </a:lnSpc>
              <a:spcAft>
                <a:spcPts val="800"/>
              </a:spcAft>
            </a:pPr>
            <a:r>
              <a:rPr lang="fr-FR" sz="1500" dirty="0">
                <a:effectLst/>
                <a:latin typeface="Comic Sans MS" panose="030F0702030302020204" pitchFamily="66" charset="0"/>
                <a:ea typeface="Times New Roman" panose="02020603050405020304" pitchFamily="18" charset="0"/>
                <a:cs typeface="Arial" panose="020B0604020202020204" pitchFamily="34" charset="0"/>
              </a:rPr>
              <a:t> </a:t>
            </a:r>
            <a:endParaRPr lang="fr-FR" sz="1500" dirty="0">
              <a:effectLst/>
              <a:latin typeface="Comic Sans MS" panose="030F0702030302020204" pitchFamily="66" charset="0"/>
              <a:ea typeface="Calibri" panose="020F0502020204030204" pitchFamily="34" charset="0"/>
              <a:cs typeface="Arial" panose="020B0604020202020204" pitchFamily="34" charset="0"/>
            </a:endParaRPr>
          </a:p>
          <a:p>
            <a:pPr>
              <a:lnSpc>
                <a:spcPct val="107000"/>
              </a:lnSpc>
              <a:spcAft>
                <a:spcPts val="800"/>
              </a:spcAft>
            </a:pPr>
            <a:r>
              <a:rPr lang="fr-FR" sz="1500" b="1" dirty="0">
                <a:effectLst/>
                <a:latin typeface="Comic Sans MS" panose="030F0702030302020204" pitchFamily="66" charset="0"/>
                <a:ea typeface="Times New Roman" panose="02020603050405020304" pitchFamily="18" charset="0"/>
                <a:cs typeface="Arial" panose="020B0604020202020204" pitchFamily="34" charset="0"/>
              </a:rPr>
              <a:t>Formation en interne au club - Serre-file (SF) - Randonnée pédestre (RP).</a:t>
            </a:r>
            <a:endParaRPr lang="fr-FR" sz="1500" dirty="0">
              <a:effectLst/>
              <a:latin typeface="Comic Sans MS" panose="030F0702030302020204" pitchFamily="66" charset="0"/>
              <a:ea typeface="Calibri" panose="020F0502020204030204" pitchFamily="34" charset="0"/>
              <a:cs typeface="Arial" panose="020B0604020202020204" pitchFamily="34" charset="0"/>
            </a:endParaRPr>
          </a:p>
          <a:p>
            <a:pPr>
              <a:lnSpc>
                <a:spcPct val="107000"/>
              </a:lnSpc>
              <a:spcAft>
                <a:spcPts val="800"/>
              </a:spcAft>
            </a:pPr>
            <a:r>
              <a:rPr lang="fr-FR" sz="1500" dirty="0">
                <a:effectLst/>
                <a:latin typeface="Comic Sans MS" panose="030F0702030302020204" pitchFamily="66" charset="0"/>
                <a:ea typeface="Times New Roman" panose="02020603050405020304" pitchFamily="18" charset="0"/>
                <a:cs typeface="Arial" panose="020B0604020202020204" pitchFamily="34" charset="0"/>
              </a:rPr>
              <a:t>Assiste l’animateur dans certaines tâches lors du déroulement d’une sortie RP</a:t>
            </a:r>
            <a:endParaRPr lang="fr-FR" sz="1500" dirty="0">
              <a:effectLst/>
              <a:latin typeface="Comic Sans MS" panose="030F0702030302020204" pitchFamily="66" charset="0"/>
              <a:ea typeface="Calibri" panose="020F0502020204030204" pitchFamily="34" charset="0"/>
              <a:cs typeface="Arial" panose="020B0604020202020204" pitchFamily="34" charset="0"/>
            </a:endParaRPr>
          </a:p>
          <a:p>
            <a:pPr>
              <a:lnSpc>
                <a:spcPct val="107000"/>
              </a:lnSpc>
              <a:spcAft>
                <a:spcPts val="800"/>
              </a:spcAft>
            </a:pPr>
            <a:r>
              <a:rPr lang="fr-FR" sz="1500" dirty="0">
                <a:effectLst/>
                <a:latin typeface="Comic Sans MS" panose="030F0702030302020204" pitchFamily="66" charset="0"/>
                <a:ea typeface="Times New Roman" panose="02020603050405020304" pitchFamily="18" charset="0"/>
                <a:cs typeface="Arial" panose="020B0604020202020204" pitchFamily="34" charset="0"/>
              </a:rPr>
              <a:t>1 session le 17 janvier et 04 février 2025 </a:t>
            </a:r>
            <a:r>
              <a:rPr lang="fr-FR" sz="1500" dirty="0">
                <a:solidFill>
                  <a:srgbClr val="CD232C"/>
                </a:solidFill>
                <a:effectLst/>
                <a:latin typeface="Comic Sans MS" panose="030F0702030302020204" pitchFamily="66" charset="0"/>
                <a:ea typeface="Times New Roman" panose="02020603050405020304" pitchFamily="18" charset="0"/>
                <a:cs typeface="Arial" panose="020B0604020202020204" pitchFamily="34" charset="0"/>
              </a:rPr>
              <a:t>(5 participants).</a:t>
            </a:r>
            <a:endParaRPr lang="fr-FR" sz="1500" dirty="0">
              <a:effectLst/>
              <a:latin typeface="Comic Sans MS" panose="030F0702030302020204" pitchFamily="66" charset="0"/>
              <a:ea typeface="Calibri" panose="020F0502020204030204" pitchFamily="34" charset="0"/>
              <a:cs typeface="Arial" panose="020B0604020202020204" pitchFamily="34" charset="0"/>
            </a:endParaRPr>
          </a:p>
          <a:p>
            <a:pPr>
              <a:lnSpc>
                <a:spcPct val="107000"/>
              </a:lnSpc>
              <a:spcAft>
                <a:spcPts val="800"/>
              </a:spcAft>
            </a:pPr>
            <a:r>
              <a:rPr lang="fr-FR" sz="1500" dirty="0">
                <a:effectLst/>
                <a:latin typeface="Comic Sans MS" panose="030F0702030302020204" pitchFamily="66" charset="0"/>
                <a:ea typeface="Times New Roman" panose="02020603050405020304" pitchFamily="18" charset="0"/>
                <a:cs typeface="Arial" panose="020B0604020202020204" pitchFamily="34" charset="0"/>
              </a:rPr>
              <a:t>1 session le 21 et 24 février 2025 </a:t>
            </a:r>
            <a:r>
              <a:rPr lang="fr-FR" sz="1500" dirty="0">
                <a:solidFill>
                  <a:srgbClr val="CD232C"/>
                </a:solidFill>
                <a:effectLst/>
                <a:latin typeface="Comic Sans MS" panose="030F0702030302020204" pitchFamily="66" charset="0"/>
                <a:ea typeface="Times New Roman" panose="02020603050405020304" pitchFamily="18" charset="0"/>
                <a:cs typeface="Arial" panose="020B0604020202020204" pitchFamily="34" charset="0"/>
              </a:rPr>
              <a:t>( 5 participants).</a:t>
            </a:r>
            <a:endParaRPr lang="fr-FR" sz="1500" dirty="0">
              <a:effectLst/>
              <a:latin typeface="Comic Sans MS" panose="030F0702030302020204" pitchFamily="66" charset="0"/>
              <a:ea typeface="Calibri" panose="020F0502020204030204" pitchFamily="34" charset="0"/>
              <a:cs typeface="Arial" panose="020B0604020202020204" pitchFamily="34" charset="0"/>
            </a:endParaRPr>
          </a:p>
          <a:p>
            <a:pPr>
              <a:lnSpc>
                <a:spcPct val="107000"/>
              </a:lnSpc>
              <a:spcAft>
                <a:spcPts val="800"/>
              </a:spcAft>
            </a:pPr>
            <a:r>
              <a:rPr lang="fr-FR" sz="1500" dirty="0">
                <a:effectLst/>
                <a:latin typeface="Comic Sans MS" panose="030F0702030302020204" pitchFamily="66" charset="0"/>
                <a:ea typeface="Times New Roman" panose="02020603050405020304" pitchFamily="18" charset="0"/>
                <a:cs typeface="Arial" panose="020B0604020202020204" pitchFamily="34" charset="0"/>
              </a:rPr>
              <a:t> </a:t>
            </a:r>
            <a:endParaRPr lang="fr-FR" sz="1500" dirty="0">
              <a:effectLst/>
              <a:latin typeface="Comic Sans MS" panose="030F0702030302020204" pitchFamily="66" charset="0"/>
              <a:ea typeface="Calibri" panose="020F0502020204030204" pitchFamily="34" charset="0"/>
              <a:cs typeface="Arial" panose="020B0604020202020204" pitchFamily="34" charset="0"/>
            </a:endParaRPr>
          </a:p>
          <a:p>
            <a:pPr>
              <a:lnSpc>
                <a:spcPct val="107000"/>
              </a:lnSpc>
              <a:spcAft>
                <a:spcPts val="800"/>
              </a:spcAft>
            </a:pPr>
            <a:r>
              <a:rPr lang="fr-FR" sz="1500" b="1" dirty="0">
                <a:effectLst/>
                <a:latin typeface="Comic Sans MS" panose="030F0702030302020204" pitchFamily="66" charset="0"/>
                <a:ea typeface="Times New Roman" panose="02020603050405020304" pitchFamily="18" charset="0"/>
                <a:cs typeface="Arial" panose="020B0604020202020204" pitchFamily="34" charset="0"/>
              </a:rPr>
              <a:t>Formation en interne au club - Animateur 1er niveau  (SA1) – </a:t>
            </a:r>
            <a:endParaRPr lang="fr-FR" sz="1500" dirty="0">
              <a:effectLst/>
              <a:latin typeface="Comic Sans MS" panose="030F0702030302020204" pitchFamily="66" charset="0"/>
              <a:ea typeface="Calibri" panose="020F0502020204030204" pitchFamily="34" charset="0"/>
              <a:cs typeface="Arial" panose="020B0604020202020204" pitchFamily="34" charset="0"/>
            </a:endParaRPr>
          </a:p>
          <a:p>
            <a:pPr>
              <a:lnSpc>
                <a:spcPct val="107000"/>
              </a:lnSpc>
              <a:spcAft>
                <a:spcPts val="800"/>
              </a:spcAft>
            </a:pPr>
            <a:r>
              <a:rPr lang="fr-FR" sz="1500" b="1" dirty="0">
                <a:effectLst/>
                <a:latin typeface="Comic Sans MS" panose="030F0702030302020204" pitchFamily="66" charset="0"/>
                <a:ea typeface="Times New Roman" panose="02020603050405020304" pitchFamily="18" charset="0"/>
                <a:cs typeface="Arial" panose="020B0604020202020204" pitchFamily="34" charset="0"/>
              </a:rPr>
              <a:t>Randonnée pédestre (RP).</a:t>
            </a:r>
            <a:endParaRPr lang="fr-FR" sz="1500" dirty="0">
              <a:effectLst/>
              <a:latin typeface="Comic Sans MS" panose="030F0702030302020204" pitchFamily="66" charset="0"/>
              <a:ea typeface="Calibri" panose="020F0502020204030204" pitchFamily="34" charset="0"/>
              <a:cs typeface="Arial" panose="020B0604020202020204" pitchFamily="34" charset="0"/>
            </a:endParaRPr>
          </a:p>
          <a:p>
            <a:pPr>
              <a:lnSpc>
                <a:spcPct val="107000"/>
              </a:lnSpc>
              <a:spcAft>
                <a:spcPts val="800"/>
              </a:spcAft>
            </a:pPr>
            <a:r>
              <a:rPr lang="fr-FR" sz="1500" dirty="0">
                <a:effectLst/>
                <a:latin typeface="Comic Sans MS" panose="030F0702030302020204" pitchFamily="66" charset="0"/>
                <a:ea typeface="Times New Roman" panose="02020603050405020304" pitchFamily="18" charset="0"/>
                <a:cs typeface="Arial" panose="020B0604020202020204" pitchFamily="34" charset="0"/>
              </a:rPr>
              <a:t>Organisation et encadrement de randonnées pédestres en autonomie à la journée.</a:t>
            </a:r>
            <a:endParaRPr lang="fr-FR" sz="1500" dirty="0">
              <a:effectLst/>
              <a:latin typeface="Comic Sans MS" panose="030F0702030302020204" pitchFamily="66" charset="0"/>
              <a:ea typeface="Calibri" panose="020F0502020204030204" pitchFamily="34" charset="0"/>
              <a:cs typeface="Arial" panose="020B0604020202020204" pitchFamily="34" charset="0"/>
            </a:endParaRPr>
          </a:p>
          <a:p>
            <a:pPr>
              <a:lnSpc>
                <a:spcPct val="107000"/>
              </a:lnSpc>
              <a:spcAft>
                <a:spcPts val="800"/>
              </a:spcAft>
            </a:pPr>
            <a:r>
              <a:rPr lang="fr-FR" sz="1500" dirty="0">
                <a:effectLst/>
                <a:latin typeface="Comic Sans MS" panose="030F0702030302020204" pitchFamily="66" charset="0"/>
                <a:ea typeface="Times New Roman" panose="02020603050405020304" pitchFamily="18" charset="0"/>
                <a:cs typeface="Arial" panose="020B0604020202020204" pitchFamily="34" charset="0"/>
              </a:rPr>
              <a:t>1 session le 09 et 11 juillet 2025 </a:t>
            </a:r>
            <a:r>
              <a:rPr lang="fr-FR" sz="1500" dirty="0">
                <a:solidFill>
                  <a:srgbClr val="CD232C"/>
                </a:solidFill>
                <a:effectLst/>
                <a:latin typeface="Comic Sans MS" panose="030F0702030302020204" pitchFamily="66" charset="0"/>
                <a:ea typeface="Times New Roman" panose="02020603050405020304" pitchFamily="18" charset="0"/>
                <a:cs typeface="Arial" panose="020B0604020202020204" pitchFamily="34" charset="0"/>
              </a:rPr>
              <a:t>(3 participants)</a:t>
            </a:r>
            <a:r>
              <a:rPr lang="fr-FR" sz="1500" dirty="0">
                <a:effectLst/>
                <a:latin typeface="Comic Sans MS" panose="030F0702030302020204" pitchFamily="66" charset="0"/>
                <a:ea typeface="Times New Roman" panose="02020603050405020304" pitchFamily="18" charset="0"/>
                <a:cs typeface="Arial" panose="020B0604020202020204" pitchFamily="34" charset="0"/>
              </a:rPr>
              <a:t>.</a:t>
            </a:r>
            <a:endParaRPr lang="fr-FR" sz="1500" dirty="0">
              <a:effectLst/>
              <a:latin typeface="Comic Sans MS" panose="030F0702030302020204" pitchFamily="66" charset="0"/>
              <a:ea typeface="Calibri" panose="020F0502020204030204" pitchFamily="34" charset="0"/>
              <a:cs typeface="Arial" panose="020B0604020202020204" pitchFamily="34" charset="0"/>
            </a:endParaRPr>
          </a:p>
          <a:p>
            <a:pPr>
              <a:lnSpc>
                <a:spcPct val="107000"/>
              </a:lnSpc>
              <a:spcAft>
                <a:spcPts val="800"/>
              </a:spcAft>
            </a:pPr>
            <a:r>
              <a:rPr lang="fr-FR" sz="1500" dirty="0">
                <a:effectLst/>
                <a:latin typeface="Comic Sans MS" panose="030F0702030302020204" pitchFamily="66" charset="0"/>
                <a:ea typeface="Times New Roman" panose="02020603050405020304" pitchFamily="18" charset="0"/>
                <a:cs typeface="Arial" panose="020B0604020202020204" pitchFamily="34" charset="0"/>
              </a:rPr>
              <a:t>1 session le 15 et 18 juillet 2025 </a:t>
            </a:r>
            <a:r>
              <a:rPr lang="fr-FR" sz="1500" dirty="0">
                <a:solidFill>
                  <a:srgbClr val="CD232C"/>
                </a:solidFill>
                <a:effectLst/>
                <a:latin typeface="Comic Sans MS" panose="030F0702030302020204" pitchFamily="66" charset="0"/>
                <a:ea typeface="Times New Roman" panose="02020603050405020304" pitchFamily="18" charset="0"/>
                <a:cs typeface="Arial" panose="020B0604020202020204" pitchFamily="34" charset="0"/>
              </a:rPr>
              <a:t>(3 participants).</a:t>
            </a:r>
            <a:endParaRPr lang="fr-FR" sz="1500" dirty="0">
              <a:effectLst/>
              <a:latin typeface="Comic Sans MS" panose="030F0702030302020204" pitchFamily="66" charset="0"/>
              <a:ea typeface="Calibri" panose="020F0502020204030204" pitchFamily="34" charset="0"/>
              <a:cs typeface="Arial" panose="020B0604020202020204" pitchFamily="34" charset="0"/>
            </a:endParaRPr>
          </a:p>
          <a:p>
            <a:pPr>
              <a:lnSpc>
                <a:spcPct val="107000"/>
              </a:lnSpc>
              <a:spcAft>
                <a:spcPts val="800"/>
              </a:spcAft>
            </a:pPr>
            <a:r>
              <a:rPr lang="fr-FR" sz="1500" dirty="0">
                <a:effectLst/>
                <a:latin typeface="Arial" panose="020B0604020202020204" pitchFamily="34" charset="0"/>
                <a:ea typeface="Times New Roman" panose="02020603050405020304" pitchFamily="18" charset="0"/>
                <a:cs typeface="Arial" panose="020B0604020202020204" pitchFamily="34" charset="0"/>
              </a:rPr>
              <a:t> </a:t>
            </a:r>
            <a:endParaRPr lang="fr-FR" sz="15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fr-FR" sz="15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66244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AAFF42C-457C-41D4-8B56-52D2057CE158}"/>
              </a:ext>
            </a:extLst>
          </p:cNvPr>
          <p:cNvSpPr txBox="1"/>
          <p:nvPr/>
        </p:nvSpPr>
        <p:spPr>
          <a:xfrm>
            <a:off x="786611" y="303593"/>
            <a:ext cx="11300604" cy="452187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5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Arial" panose="020B0604020202020204" pitchFamily="34" charset="0"/>
              </a:rPr>
              <a:t>Brevet fédéral d'animateur ( BFA ) de Randonnée Pédestre (RP)</a:t>
            </a:r>
            <a:endParaRPr kumimoji="0" lang="fr-FR" sz="1500" b="0" i="0" u="none" strike="noStrike" kern="12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500" b="0"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Arial" panose="020B0604020202020204" pitchFamily="34" charset="0"/>
              </a:rPr>
              <a:t>Formation à distance, en interne Club RH) et en externe CDRP FFR (Var</a:t>
            </a:r>
            <a:r>
              <a:rPr kumimoji="0" lang="fr-FR" sz="1500" b="0" i="0" u="none" strike="noStrike" kern="1200" cap="none" spc="0" normalizeH="0" baseline="0" noProof="0" dirty="0">
                <a:ln>
                  <a:noFill/>
                </a:ln>
                <a:solidFill>
                  <a:srgbClr val="FF0000"/>
                </a:solidFill>
                <a:effectLst/>
                <a:uLnTx/>
                <a:uFillTx/>
                <a:latin typeface="Comic Sans MS" panose="030F0702030302020204" pitchFamily="66" charset="0"/>
                <a:ea typeface="Times New Roman" panose="02020603050405020304" pitchFamily="18" charset="0"/>
                <a:cs typeface="Arial" panose="020B0604020202020204" pitchFamily="34" charset="0"/>
              </a:rPr>
              <a:t>). (2 nouveaux animateurs)</a:t>
            </a:r>
            <a:endParaRPr kumimoji="0" lang="fr-FR" sz="1500" b="0" i="0" u="none" strike="noStrike" kern="12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500" b="0"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Arial" panose="020B0604020202020204" pitchFamily="34" charset="0"/>
              </a:rPr>
              <a:t> </a:t>
            </a:r>
            <a:endParaRPr kumimoji="0" lang="fr-FR" sz="1500" b="0" i="0" u="none" strike="noStrike" kern="12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5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Arial" panose="020B0604020202020204" pitchFamily="34" charset="0"/>
              </a:rPr>
              <a:t>Recyclage </a:t>
            </a:r>
            <a:r>
              <a:rPr kumimoji="0" lang="fr-FR" sz="1500" b="1" i="0"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rPr>
              <a:t>Brevet fédéral d'animateur ( BFA ) de Randonnée Pédestre (RP)</a:t>
            </a:r>
            <a:endParaRPr kumimoji="0" lang="fr-FR" sz="1500" b="0" i="0" u="none" strike="noStrike" kern="12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500" b="0"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Arial" panose="020B0604020202020204" pitchFamily="34" charset="0"/>
              </a:rPr>
              <a:t>Dispensé par le CDRP FFR (Var).</a:t>
            </a:r>
            <a:r>
              <a:rPr kumimoji="0" lang="fr-FR" sz="1500" b="0" i="0" u="none" strike="noStrike" kern="1200" cap="none" spc="0" normalizeH="0" baseline="0" noProof="0" dirty="0">
                <a:ln>
                  <a:noFill/>
                </a:ln>
                <a:solidFill>
                  <a:srgbClr val="FF0000"/>
                </a:solidFill>
                <a:effectLst/>
                <a:uLnTx/>
                <a:uFillTx/>
                <a:latin typeface="Comic Sans MS" panose="030F0702030302020204" pitchFamily="66" charset="0"/>
                <a:ea typeface="Times New Roman" panose="02020603050405020304" pitchFamily="18" charset="0"/>
                <a:cs typeface="Arial" panose="020B0604020202020204" pitchFamily="34" charset="0"/>
              </a:rPr>
              <a:t>  (5 participants)</a:t>
            </a:r>
            <a:endParaRPr kumimoji="0" lang="fr-FR" sz="1500" b="0" i="0" u="none" strike="noStrike" kern="12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500" b="0"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Arial" panose="020B0604020202020204" pitchFamily="34" charset="0"/>
              </a:rPr>
              <a:t> </a:t>
            </a:r>
            <a:endParaRPr kumimoji="0" lang="fr-FR" sz="1500" b="0" i="0" u="none" strike="noStrike" kern="12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5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Arial" panose="020B0604020202020204" pitchFamily="34" charset="0"/>
              </a:rPr>
              <a:t>Brevet fédéral d'animateur (BFA) de Longe Cote, Marche Aquatique (LC/MA).</a:t>
            </a:r>
            <a:endParaRPr kumimoji="0" lang="fr-FR" sz="1500" b="0" i="0" u="none" strike="noStrike" kern="12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500" b="0"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Arial" panose="020B0604020202020204" pitchFamily="34" charset="0"/>
              </a:rPr>
              <a:t>Formation à distance, en interne Club RH) et en externe CDRP FFR (Var). (</a:t>
            </a:r>
            <a:r>
              <a:rPr kumimoji="0" lang="fr-FR" sz="1500" b="0" i="0" u="none" strike="noStrike" kern="1200" cap="none" spc="0" normalizeH="0" baseline="0" noProof="0" dirty="0">
                <a:ln>
                  <a:noFill/>
                </a:ln>
                <a:solidFill>
                  <a:srgbClr val="CD232C"/>
                </a:solidFill>
                <a:effectLst/>
                <a:uLnTx/>
                <a:uFillTx/>
                <a:latin typeface="Comic Sans MS" panose="030F0702030302020204" pitchFamily="66" charset="0"/>
                <a:ea typeface="Times New Roman" panose="02020603050405020304" pitchFamily="18" charset="0"/>
                <a:cs typeface="Arial" panose="020B0604020202020204" pitchFamily="34" charset="0"/>
              </a:rPr>
              <a:t>2 nouvelles animatrices et 2 nouveaux animateurs.)</a:t>
            </a:r>
            <a:endParaRPr kumimoji="0" lang="fr-FR" sz="1500" b="0" i="0" u="none" strike="noStrike" kern="12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500" b="0"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Arial" panose="020B0604020202020204" pitchFamily="34" charset="0"/>
              </a:rPr>
              <a:t> </a:t>
            </a:r>
            <a:endParaRPr kumimoji="0" lang="fr-FR" sz="1500" b="0" i="0" u="none" strike="noStrike" kern="12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500" b="1" i="0"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rPr>
              <a:t>Brevet fédéral d'animateur (BFA) de Marche Nordique Santé (MNS).</a:t>
            </a:r>
            <a:endParaRPr kumimoji="0" lang="fr-FR" sz="1500" b="0" i="0" u="none" strike="noStrike" kern="12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500" b="0" i="0"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rPr>
              <a:t>Formation à distance, en interne Club RH) et en externe CDRP FFR (Var). (</a:t>
            </a:r>
            <a:r>
              <a:rPr kumimoji="0" lang="fr-FR" sz="1500" b="0" i="0" u="none" strike="noStrike" kern="1200" cap="none" spc="0" normalizeH="0" baseline="0" noProof="0" dirty="0">
                <a:ln>
                  <a:noFill/>
                </a:ln>
                <a:solidFill>
                  <a:srgbClr val="CD232C"/>
                </a:solidFill>
                <a:effectLst/>
                <a:uLnTx/>
                <a:uFillTx/>
                <a:latin typeface="Comic Sans MS" panose="030F0702030302020204" pitchFamily="66" charset="0"/>
                <a:ea typeface="Times New Roman" panose="02020603050405020304" pitchFamily="18" charset="0"/>
                <a:cs typeface="Arial" panose="020B0604020202020204" pitchFamily="34" charset="0"/>
              </a:rPr>
              <a:t>1 nouvelle animatrice.)</a:t>
            </a:r>
            <a:endParaRPr kumimoji="0" lang="fr-FR" sz="1500" b="0" i="0" u="none" strike="noStrike" kern="12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500" b="0" i="0"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rPr>
              <a:t> </a:t>
            </a:r>
            <a:endParaRPr kumimoji="0" lang="fr-FR" sz="1500" b="0" i="0" u="none" strike="noStrike" kern="12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500" b="1" i="0"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rPr>
              <a:t>Baliseur. </a:t>
            </a:r>
            <a:r>
              <a:rPr kumimoji="0" lang="fr-FR" sz="1500" b="0" i="0"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rPr>
              <a:t>Formation à distance, en interne Club RH) et en externe CDRP FFR (Var). (</a:t>
            </a:r>
            <a:r>
              <a:rPr kumimoji="0" lang="fr-FR" sz="1500" b="0" i="0" u="none" strike="noStrike" kern="1200" cap="none" spc="0" normalizeH="0" baseline="0" noProof="0" dirty="0">
                <a:ln>
                  <a:noFill/>
                </a:ln>
                <a:solidFill>
                  <a:srgbClr val="CD232C"/>
                </a:solidFill>
                <a:effectLst/>
                <a:uLnTx/>
                <a:uFillTx/>
                <a:latin typeface="Comic Sans MS" panose="030F0702030302020204" pitchFamily="66" charset="0"/>
                <a:ea typeface="Times New Roman" panose="02020603050405020304" pitchFamily="18" charset="0"/>
                <a:cs typeface="Arial" panose="020B0604020202020204" pitchFamily="34" charset="0"/>
              </a:rPr>
              <a:t>1 personne)</a:t>
            </a:r>
            <a:endParaRPr kumimoji="0" lang="fr-FR" sz="1500" b="0" i="0" u="none" strike="noStrike" kern="12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78258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F7B85F8-C699-4EF9-9F2F-535A88B0B813}"/>
              </a:ext>
            </a:extLst>
          </p:cNvPr>
          <p:cNvSpPr txBox="1"/>
          <p:nvPr/>
        </p:nvSpPr>
        <p:spPr>
          <a:xfrm>
            <a:off x="127218" y="154231"/>
            <a:ext cx="11921655" cy="2308324"/>
          </a:xfrm>
          <a:prstGeom prst="rect">
            <a:avLst/>
          </a:prstGeom>
          <a:noFill/>
        </p:spPr>
        <p:txBody>
          <a:bodyPr wrap="square">
            <a:spAutoFit/>
          </a:bodyPr>
          <a:lstStyle/>
          <a:p>
            <a:r>
              <a:rPr lang="fr-FR" sz="2000" b="1" i="1" u="sng" dirty="0">
                <a:effectLst/>
                <a:latin typeface="Comic Sans MS" panose="030F0702030302020204" pitchFamily="66" charset="0"/>
                <a:ea typeface="Cambria" panose="02040503050406030204" pitchFamily="18" charset="0"/>
                <a:cs typeface="Times New Roman" panose="02020603050405020304" pitchFamily="18" charset="0"/>
              </a:rPr>
              <a:t>LE LONGE-CÔTE et la MARCHE AQUATIQUE CÔTIÈRE</a:t>
            </a:r>
            <a:endParaRPr lang="fr-FR" sz="2000" dirty="0">
              <a:effectLst/>
              <a:latin typeface="Comic Sans MS" panose="030F0702030302020204" pitchFamily="66" charset="0"/>
              <a:ea typeface="Cambria" panose="02040503050406030204" pitchFamily="18" charset="0"/>
              <a:cs typeface="Times New Roman" panose="02020603050405020304" pitchFamily="18" charset="0"/>
            </a:endParaRPr>
          </a:p>
          <a:p>
            <a:r>
              <a:rPr lang="fr-FR" sz="1600" b="1" dirty="0">
                <a:effectLst/>
                <a:latin typeface="Comic Sans MS" panose="030F0702030302020204" pitchFamily="66" charset="0"/>
                <a:ea typeface="Cambria" panose="02040503050406030204" pitchFamily="18" charset="0"/>
                <a:cs typeface="Times New Roman" panose="02020603050405020304" pitchFamily="18" charset="0"/>
              </a:rPr>
              <a:t> </a:t>
            </a:r>
            <a:endParaRPr lang="fr-FR" sz="1600" dirty="0">
              <a:effectLst/>
              <a:latin typeface="Comic Sans MS" panose="030F0702030302020204" pitchFamily="66" charset="0"/>
              <a:ea typeface="Cambria" panose="02040503050406030204" pitchFamily="18" charset="0"/>
              <a:cs typeface="Times New Roman" panose="02020603050405020304" pitchFamily="18" charset="0"/>
            </a:endParaRPr>
          </a:p>
          <a:p>
            <a:r>
              <a:rPr lang="fr-FR" b="1" dirty="0">
                <a:effectLst/>
                <a:latin typeface="Comic Sans MS" panose="030F0702030302020204" pitchFamily="66" charset="0"/>
                <a:ea typeface="Cambria" panose="02040503050406030204" pitchFamily="18" charset="0"/>
                <a:cs typeface="Times New Roman" panose="02020603050405020304" pitchFamily="18" charset="0"/>
              </a:rPr>
              <a:t>Cette marche, pratiquée dans l’eau, est ouverte à toutes et à tous et pratiquement par tous les temps. </a:t>
            </a:r>
            <a:r>
              <a:rPr lang="fr-FR" b="1" dirty="0">
                <a:latin typeface="Comic Sans MS" panose="030F0702030302020204" pitchFamily="66" charset="0"/>
                <a:ea typeface="Cambria" panose="02040503050406030204" pitchFamily="18" charset="0"/>
                <a:cs typeface="Times New Roman" panose="02020603050405020304" pitchFamily="18" charset="0"/>
              </a:rPr>
              <a:t>Elle nécessite rigueur, organisation et respect des règles de sécurité. En contrepartie, elle offre des</a:t>
            </a:r>
            <a:r>
              <a:rPr lang="fr-FR" b="1" dirty="0">
                <a:effectLst/>
                <a:latin typeface="Comic Sans MS" panose="030F0702030302020204" pitchFamily="66" charset="0"/>
                <a:ea typeface="Cambria" panose="02040503050406030204" pitchFamily="18" charset="0"/>
                <a:cs typeface="Times New Roman" panose="02020603050405020304" pitchFamily="18" charset="0"/>
              </a:rPr>
              <a:t> moments ludiques et sportifs sur nos plages de la Capte ou de l’</a:t>
            </a:r>
            <a:r>
              <a:rPr lang="fr-FR" b="1" dirty="0" err="1">
                <a:effectLst/>
                <a:latin typeface="Comic Sans MS" panose="030F0702030302020204" pitchFamily="66" charset="0"/>
                <a:ea typeface="Cambria" panose="02040503050406030204" pitchFamily="18" charset="0"/>
                <a:cs typeface="Times New Roman" panose="02020603050405020304" pitchFamily="18" charset="0"/>
              </a:rPr>
              <a:t>Almanarre</a:t>
            </a:r>
            <a:r>
              <a:rPr lang="fr-FR" b="1" dirty="0">
                <a:effectLst/>
                <a:latin typeface="Comic Sans MS" panose="030F0702030302020204" pitchFamily="66" charset="0"/>
                <a:ea typeface="Cambria" panose="02040503050406030204" pitchFamily="18" charset="0"/>
                <a:cs typeface="Times New Roman" panose="02020603050405020304" pitchFamily="18" charset="0"/>
              </a:rPr>
              <a:t>. </a:t>
            </a:r>
            <a:r>
              <a:rPr lang="fr-FR" b="1" dirty="0">
                <a:latin typeface="Comic Sans MS" panose="030F0702030302020204" pitchFamily="66" charset="0"/>
                <a:ea typeface="Cambria" panose="02040503050406030204" pitchFamily="18" charset="0"/>
                <a:cs typeface="Times New Roman" panose="02020603050405020304" pitchFamily="18" charset="0"/>
              </a:rPr>
              <a:t>D</a:t>
            </a:r>
            <a:r>
              <a:rPr lang="fr-FR" b="1" dirty="0">
                <a:effectLst/>
                <a:latin typeface="Comic Sans MS" panose="030F0702030302020204" pitchFamily="66" charset="0"/>
                <a:ea typeface="Cambria" panose="02040503050406030204" pitchFamily="18" charset="0"/>
                <a:cs typeface="Times New Roman" panose="02020603050405020304" pitchFamily="18" charset="0"/>
              </a:rPr>
              <a:t>e plus en plus d’adeptes viennent goûter à tous les bienfaits ressentis par le corps et l’esprit, pendant et après </a:t>
            </a:r>
            <a:r>
              <a:rPr lang="fr-FR" b="1" dirty="0">
                <a:latin typeface="Comic Sans MS" panose="030F0702030302020204" pitchFamily="66" charset="0"/>
                <a:ea typeface="Cambria" panose="02040503050406030204" pitchFamily="18" charset="0"/>
                <a:cs typeface="Times New Roman" panose="02020603050405020304" pitchFamily="18" charset="0"/>
              </a:rPr>
              <a:t>les</a:t>
            </a:r>
            <a:r>
              <a:rPr lang="fr-FR" b="1" dirty="0">
                <a:effectLst/>
                <a:latin typeface="Comic Sans MS" panose="030F0702030302020204" pitchFamily="66" charset="0"/>
                <a:ea typeface="Cambria" panose="02040503050406030204" pitchFamily="18" charset="0"/>
                <a:cs typeface="Times New Roman" panose="02020603050405020304" pitchFamily="18" charset="0"/>
              </a:rPr>
              <a:t> séances. Nous comptons actuellement 3 animatrices et 3 animateurs, dont 4 nouveaux qui ont décidé de s’engager pour notre </a:t>
            </a:r>
            <a:r>
              <a:rPr lang="fr-FR" b="1" dirty="0">
                <a:latin typeface="Comic Sans MS" panose="030F0702030302020204" pitchFamily="66" charset="0"/>
                <a:ea typeface="Cambria" panose="02040503050406030204" pitchFamily="18" charset="0"/>
                <a:cs typeface="Times New Roman" panose="02020603050405020304" pitchFamily="18" charset="0"/>
              </a:rPr>
              <a:t>association</a:t>
            </a:r>
            <a:r>
              <a:rPr lang="fr-FR" b="1" dirty="0">
                <a:effectLst/>
                <a:latin typeface="Comic Sans MS" panose="030F0702030302020204" pitchFamily="66" charset="0"/>
                <a:ea typeface="Cambria" panose="02040503050406030204" pitchFamily="18" charset="0"/>
                <a:cs typeface="Times New Roman" panose="02020603050405020304" pitchFamily="18" charset="0"/>
              </a:rPr>
              <a:t>. C’est un investissement pour l’avenir et la pérennité de notre Club.</a:t>
            </a:r>
            <a:endParaRPr lang="fr-FR" dirty="0">
              <a:effectLst/>
              <a:latin typeface="Comic Sans MS" panose="030F0702030302020204" pitchFamily="66" charset="0"/>
              <a:ea typeface="Cambria" panose="02040503050406030204" pitchFamily="18" charset="0"/>
              <a:cs typeface="Times New Roman" panose="02020603050405020304" pitchFamily="18" charset="0"/>
            </a:endParaRPr>
          </a:p>
        </p:txBody>
      </p:sp>
      <p:pic>
        <p:nvPicPr>
          <p:cNvPr id="4" name="Image 3">
            <a:extLst>
              <a:ext uri="{FF2B5EF4-FFF2-40B4-BE49-F238E27FC236}">
                <a16:creationId xmlns:a16="http://schemas.microsoft.com/office/drawing/2014/main" id="{D4AD4453-0510-49E2-8158-A8D9D5BE05B0}"/>
              </a:ext>
            </a:extLst>
          </p:cNvPr>
          <p:cNvPicPr>
            <a:picLocks noChangeAspect="1"/>
          </p:cNvPicPr>
          <p:nvPr/>
        </p:nvPicPr>
        <p:blipFill rotWithShape="1">
          <a:blip r:embed="rId2"/>
          <a:srcRect t="12274"/>
          <a:stretch/>
        </p:blipFill>
        <p:spPr>
          <a:xfrm>
            <a:off x="1075267" y="2556931"/>
            <a:ext cx="10041467" cy="4068656"/>
          </a:xfrm>
          <a:prstGeom prst="rect">
            <a:avLst/>
          </a:prstGeom>
        </p:spPr>
      </p:pic>
    </p:spTree>
    <p:extLst>
      <p:ext uri="{BB962C8B-B14F-4D97-AF65-F5344CB8AC3E}">
        <p14:creationId xmlns:p14="http://schemas.microsoft.com/office/powerpoint/2010/main" val="2828014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E99C9C5-57CE-405B-97E6-FB43366E6E4B}"/>
              </a:ext>
            </a:extLst>
          </p:cNvPr>
          <p:cNvSpPr txBox="1"/>
          <p:nvPr/>
        </p:nvSpPr>
        <p:spPr>
          <a:xfrm>
            <a:off x="7742066" y="753058"/>
            <a:ext cx="4262499" cy="5847755"/>
          </a:xfrm>
          <a:prstGeom prst="rect">
            <a:avLst/>
          </a:prstGeom>
          <a:noFill/>
        </p:spPr>
        <p:txBody>
          <a:bodyPr wrap="square">
            <a:spAutoFit/>
          </a:bodyPr>
          <a:lstStyle/>
          <a:p>
            <a:r>
              <a:rPr lang="fr-FR" sz="1600" b="1" dirty="0">
                <a:effectLst/>
                <a:latin typeface="Comic Sans MS" panose="030F0702030302020204" pitchFamily="66" charset="0"/>
                <a:ea typeface="Cambria" panose="02040503050406030204" pitchFamily="18" charset="0"/>
                <a:cs typeface="Times New Roman" panose="02020603050405020304" pitchFamily="18" charset="0"/>
              </a:rPr>
              <a:t> </a:t>
            </a:r>
            <a:endParaRPr lang="fr-FR" sz="1600" dirty="0">
              <a:effectLst/>
              <a:latin typeface="Comic Sans MS" panose="030F0702030302020204" pitchFamily="66" charset="0"/>
              <a:ea typeface="Cambria" panose="02040503050406030204" pitchFamily="18" charset="0"/>
              <a:cs typeface="Times New Roman" panose="02020603050405020304" pitchFamily="18" charset="0"/>
            </a:endParaRPr>
          </a:p>
          <a:p>
            <a:r>
              <a:rPr lang="fr-FR" b="1" dirty="0">
                <a:effectLst/>
                <a:latin typeface="Comic Sans MS" panose="030F0702030302020204" pitchFamily="66" charset="0"/>
                <a:ea typeface="Cambria" panose="02040503050406030204" pitchFamily="18" charset="0"/>
                <a:cs typeface="Times New Roman" panose="02020603050405020304" pitchFamily="18" charset="0"/>
              </a:rPr>
              <a:t>Cette discipline, pratiquée en ½ journée requiert un geste particulier et des bâtons spécifiques.</a:t>
            </a:r>
            <a:endParaRPr lang="fr-FR" dirty="0">
              <a:effectLst/>
              <a:latin typeface="Comic Sans MS" panose="030F0702030302020204" pitchFamily="66" charset="0"/>
              <a:ea typeface="Cambria" panose="02040503050406030204" pitchFamily="18" charset="0"/>
              <a:cs typeface="Times New Roman" panose="02020603050405020304" pitchFamily="18" charset="0"/>
            </a:endParaRPr>
          </a:p>
          <a:p>
            <a:r>
              <a:rPr lang="fr-FR" b="1" dirty="0">
                <a:effectLst/>
                <a:latin typeface="Comic Sans MS" panose="030F0702030302020204" pitchFamily="66" charset="0"/>
                <a:ea typeface="Cambria" panose="02040503050406030204" pitchFamily="18" charset="0"/>
                <a:cs typeface="Times New Roman" panose="02020603050405020304" pitchFamily="18" charset="0"/>
              </a:rPr>
              <a:t>Lorsque sa technique est acquise, la Marche Nordique est très complète puisqu’elle fait travailler l’ensemble des chaînes musculaires et stimule le système cardiovasculaire. </a:t>
            </a:r>
            <a:endParaRPr lang="fr-FR" dirty="0">
              <a:effectLst/>
              <a:latin typeface="Comic Sans MS" panose="030F0702030302020204" pitchFamily="66" charset="0"/>
              <a:ea typeface="Cambria" panose="02040503050406030204" pitchFamily="18" charset="0"/>
              <a:cs typeface="Times New Roman" panose="02020603050405020304" pitchFamily="18" charset="0"/>
            </a:endParaRPr>
          </a:p>
          <a:p>
            <a:r>
              <a:rPr lang="fr-FR" b="1" i="1" dirty="0">
                <a:solidFill>
                  <a:srgbClr val="3366FF"/>
                </a:solidFill>
                <a:effectLst/>
                <a:latin typeface="Comic Sans MS" panose="030F0702030302020204" pitchFamily="66" charset="0"/>
                <a:ea typeface="Cambria" panose="02040503050406030204" pitchFamily="18" charset="0"/>
                <a:cs typeface="Times New Roman" panose="02020603050405020304" pitchFamily="18" charset="0"/>
              </a:rPr>
              <a:t>Il ne s’agit pas d’une épreuve de vitesse</a:t>
            </a:r>
            <a:r>
              <a:rPr lang="fr-FR" b="1" dirty="0">
                <a:effectLst/>
                <a:latin typeface="Comic Sans MS" panose="030F0702030302020204" pitchFamily="66" charset="0"/>
                <a:ea typeface="Cambria" panose="02040503050406030204" pitchFamily="18" charset="0"/>
                <a:cs typeface="Times New Roman" panose="02020603050405020304" pitchFamily="18" charset="0"/>
              </a:rPr>
              <a:t>. Elle peut-être pratiquée par toutes et par tous, chacun à son rythme.</a:t>
            </a:r>
          </a:p>
          <a:p>
            <a:r>
              <a:rPr lang="fr-FR" b="1" dirty="0">
                <a:latin typeface="Comic Sans MS" panose="030F0702030302020204" pitchFamily="66" charset="0"/>
                <a:ea typeface="Cambria" panose="02040503050406030204" pitchFamily="18" charset="0"/>
                <a:cs typeface="Times New Roman" panose="02020603050405020304" pitchFamily="18" charset="0"/>
              </a:rPr>
              <a:t>Nous sommes actuellement 03 animatrices et 3 animateurs pour vous accompagner les lundis matin et lors des challenges.</a:t>
            </a:r>
          </a:p>
          <a:p>
            <a:r>
              <a:rPr lang="fr-FR" i="1" dirty="0">
                <a:solidFill>
                  <a:srgbClr val="3366FF"/>
                </a:solidFill>
                <a:effectLst/>
                <a:latin typeface="Comic Sans MS" panose="030F0702030302020204" pitchFamily="66" charset="0"/>
                <a:ea typeface="Cambria" panose="02040503050406030204" pitchFamily="18" charset="0"/>
                <a:cs typeface="Times New Roman" panose="02020603050405020304" pitchFamily="18" charset="0"/>
              </a:rPr>
              <a:t>Evelyne P. est spécialisée en MN Santé et notre Club est désormais labellisé MNS.</a:t>
            </a:r>
          </a:p>
          <a:p>
            <a:r>
              <a:rPr lang="fr-FR" sz="1600" b="1" dirty="0">
                <a:effectLst/>
                <a:latin typeface="Comic Sans MS" panose="030F0702030302020204" pitchFamily="66" charset="0"/>
                <a:ea typeface="Cambria" panose="02040503050406030204" pitchFamily="18" charset="0"/>
                <a:cs typeface="Times New Roman" panose="02020603050405020304" pitchFamily="18" charset="0"/>
              </a:rPr>
              <a:t> </a:t>
            </a:r>
            <a:endParaRPr lang="fr-FR" sz="1600" dirty="0">
              <a:effectLst/>
              <a:latin typeface="Comic Sans MS" panose="030F0702030302020204" pitchFamily="66" charset="0"/>
              <a:ea typeface="Cambria" panose="02040503050406030204" pitchFamily="18" charset="0"/>
              <a:cs typeface="Times New Roman" panose="02020603050405020304" pitchFamily="18" charset="0"/>
            </a:endParaRPr>
          </a:p>
        </p:txBody>
      </p:sp>
      <p:sp>
        <p:nvSpPr>
          <p:cNvPr id="5" name="ZoneTexte 4">
            <a:extLst>
              <a:ext uri="{FF2B5EF4-FFF2-40B4-BE49-F238E27FC236}">
                <a16:creationId xmlns:a16="http://schemas.microsoft.com/office/drawing/2014/main" id="{CF07B0DB-CF57-4B91-AEAD-131A62B1943A}"/>
              </a:ext>
            </a:extLst>
          </p:cNvPr>
          <p:cNvSpPr txBox="1"/>
          <p:nvPr/>
        </p:nvSpPr>
        <p:spPr>
          <a:xfrm>
            <a:off x="333958" y="3032612"/>
            <a:ext cx="11298803" cy="276999"/>
          </a:xfrm>
          <a:prstGeom prst="rect">
            <a:avLst/>
          </a:prstGeom>
          <a:noFill/>
        </p:spPr>
        <p:txBody>
          <a:bodyPr wrap="square">
            <a:spAutoFit/>
          </a:bodyPr>
          <a:lstStyle/>
          <a:p>
            <a:r>
              <a:rPr lang="fr-FR" sz="1200" b="1" dirty="0">
                <a:effectLst/>
                <a:latin typeface="Cambria" panose="02040503050406030204" pitchFamily="18" charset="0"/>
                <a:ea typeface="Cambria" panose="02040503050406030204" pitchFamily="18" charset="0"/>
                <a:cs typeface="Times New Roman" panose="02020603050405020304" pitchFamily="18" charset="0"/>
              </a:rPr>
              <a:t> </a:t>
            </a:r>
            <a:endParaRPr lang="fr-FR" sz="11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9" name="ZoneTexte 8">
            <a:extLst>
              <a:ext uri="{FF2B5EF4-FFF2-40B4-BE49-F238E27FC236}">
                <a16:creationId xmlns:a16="http://schemas.microsoft.com/office/drawing/2014/main" id="{D8DC29F5-8C86-4792-BBEC-2B7DA83A1736}"/>
              </a:ext>
            </a:extLst>
          </p:cNvPr>
          <p:cNvSpPr txBox="1"/>
          <p:nvPr/>
        </p:nvSpPr>
        <p:spPr>
          <a:xfrm>
            <a:off x="2212452" y="475806"/>
            <a:ext cx="389613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sng"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LA MARCHE NORDIQUE</a:t>
            </a:r>
            <a:endParaRPr kumimoji="0" lang="fr-FR" sz="2000" b="0"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endParaRPr>
          </a:p>
        </p:txBody>
      </p:sp>
      <p:pic>
        <p:nvPicPr>
          <p:cNvPr id="2" name="Image 1">
            <a:extLst>
              <a:ext uri="{FF2B5EF4-FFF2-40B4-BE49-F238E27FC236}">
                <a16:creationId xmlns:a16="http://schemas.microsoft.com/office/drawing/2014/main" id="{01FAD723-C33B-477D-8DAD-248DD7B52466}"/>
              </a:ext>
            </a:extLst>
          </p:cNvPr>
          <p:cNvPicPr>
            <a:picLocks noChangeAspect="1"/>
          </p:cNvPicPr>
          <p:nvPr/>
        </p:nvPicPr>
        <p:blipFill>
          <a:blip r:embed="rId2"/>
          <a:stretch>
            <a:fillRect/>
          </a:stretch>
        </p:blipFill>
        <p:spPr>
          <a:xfrm>
            <a:off x="187435" y="959730"/>
            <a:ext cx="7376713" cy="5532535"/>
          </a:xfrm>
          <a:prstGeom prst="rect">
            <a:avLst/>
          </a:prstGeom>
        </p:spPr>
      </p:pic>
    </p:spTree>
    <p:extLst>
      <p:ext uri="{BB962C8B-B14F-4D97-AF65-F5344CB8AC3E}">
        <p14:creationId xmlns:p14="http://schemas.microsoft.com/office/powerpoint/2010/main" val="1014912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B467E24-A23D-47B6-921B-6921B9248FBD}"/>
              </a:ext>
            </a:extLst>
          </p:cNvPr>
          <p:cNvSpPr txBox="1"/>
          <p:nvPr/>
        </p:nvSpPr>
        <p:spPr>
          <a:xfrm>
            <a:off x="110067" y="333858"/>
            <a:ext cx="11942117"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sng"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UN CHEMIN, UNE ÉCOLE</a:t>
            </a:r>
            <a:endParaRPr kumimoji="0" lang="fr-FR" sz="2000" b="0"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 </a:t>
            </a:r>
            <a:endParaRPr kumimoji="0" lang="fr-FR" sz="1600" b="0"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Un véritable partenariat est né et perdure depuis quelques années avec l’Ecole ST Thomas de Villeneuve de HYÈRES.</a:t>
            </a:r>
            <a:endParaRPr kumimoji="0" lang="fr-FR" sz="1800" b="0"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endParaRPr>
          </a:p>
          <a:p>
            <a:pPr marL="3810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Les enfants sont initiés aux plaisirs de la randonnée. Ils découvrent avec soif et curiosité toutes les richesses de la nature, de la faune de la flore, de la biodiversité et de la géologie. Ils apprennent à se repérer dans l’espace, à lire la carte et se servir d’une boussole.</a:t>
            </a:r>
            <a:r>
              <a:rPr kumimoji="0" lang="fr-FR" sz="1800" b="1" i="0" u="none" strike="noStrike" kern="1200" cap="none" spc="0" normalizeH="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 </a:t>
            </a:r>
            <a:r>
              <a:rPr kumimoji="0" lang="fr-FR" sz="1800"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Une équipe</a:t>
            </a:r>
            <a:r>
              <a:rPr kumimoji="0" lang="fr-FR" sz="1800" b="1" i="0" u="none" strike="noStrike" kern="1200" cap="none" spc="0" normalizeH="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 de FR3 Provence nous a fait le plaisir de promouvoir notre activité en nous accompagnant lors d’une sortie sur l’Île de Porquerolles. </a:t>
            </a:r>
            <a:endParaRPr kumimoji="0" lang="fr-FR" sz="1800" b="0"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endParaRPr>
          </a:p>
          <a:p>
            <a:pPr marL="3810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Nicole, Régine, Pierre, Jean, Gérard, Didier, Michel sont devenus de véritables instituteurs.</a:t>
            </a:r>
            <a:endParaRPr kumimoji="0" lang="fr-FR" sz="1800" b="0"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endParaRPr>
          </a:p>
          <a:p>
            <a:pPr marL="3810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A la fin de l’année, les enfants et les maîtresses ont le plaisir de nous inviter à partager les gâteaux qu’ils nous ont préparés.</a:t>
            </a:r>
            <a:endParaRPr kumimoji="0" lang="fr-FR" sz="1800" b="0"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244847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7E49258-69CD-4E2B-BD3B-B25C627EDB79}"/>
              </a:ext>
            </a:extLst>
          </p:cNvPr>
          <p:cNvSpPr txBox="1"/>
          <p:nvPr/>
        </p:nvSpPr>
        <p:spPr>
          <a:xfrm>
            <a:off x="442622" y="700207"/>
            <a:ext cx="11306755" cy="461665"/>
          </a:xfrm>
          <a:prstGeom prst="rect">
            <a:avLst/>
          </a:prstGeom>
          <a:noFill/>
        </p:spPr>
        <p:txBody>
          <a:bodyPr wrap="square">
            <a:spAutoFit/>
          </a:bodyPr>
          <a:lstStyle/>
          <a:p>
            <a:pPr algn="ctr"/>
            <a:r>
              <a:rPr lang="fr-FR" sz="2400" b="1" i="1" dirty="0">
                <a:effectLst/>
                <a:latin typeface="Comic Sans MS" panose="030F0702030302020204" pitchFamily="66" charset="0"/>
                <a:ea typeface="MS Mincho" panose="02020609040205080304" pitchFamily="49" charset="-128"/>
                <a:cs typeface="Times New Roman" panose="02020603050405020304" pitchFamily="18" charset="0"/>
              </a:rPr>
              <a:t>RESPONSABILITÉ- ACCIDENTS</a:t>
            </a:r>
            <a:endParaRPr lang="fr-FR" sz="1200" dirty="0">
              <a:effectLst/>
              <a:latin typeface="Times" panose="02020603050405020304" pitchFamily="18" charset="0"/>
              <a:ea typeface="MS Mincho" panose="02020609040205080304" pitchFamily="49" charset="-128"/>
              <a:cs typeface="Times New Roman" panose="02020603050405020304" pitchFamily="18" charset="0"/>
            </a:endParaRPr>
          </a:p>
        </p:txBody>
      </p:sp>
      <p:sp>
        <p:nvSpPr>
          <p:cNvPr id="4" name="ZoneTexte 3">
            <a:extLst>
              <a:ext uri="{FF2B5EF4-FFF2-40B4-BE49-F238E27FC236}">
                <a16:creationId xmlns:a16="http://schemas.microsoft.com/office/drawing/2014/main" id="{41F8BB15-3FB9-443D-9414-C4CAF3F53C3D}"/>
              </a:ext>
            </a:extLst>
          </p:cNvPr>
          <p:cNvSpPr txBox="1"/>
          <p:nvPr/>
        </p:nvSpPr>
        <p:spPr>
          <a:xfrm>
            <a:off x="442623" y="1985526"/>
            <a:ext cx="11173644" cy="3866443"/>
          </a:xfrm>
          <a:prstGeom prst="rect">
            <a:avLst/>
          </a:prstGeom>
          <a:noFill/>
        </p:spPr>
        <p:txBody>
          <a:bodyPr wrap="square">
            <a:spAutoFit/>
          </a:bodyPr>
          <a:lstStyle/>
          <a:p>
            <a:r>
              <a:rPr lang="fr-FR" b="1" dirty="0">
                <a:solidFill>
                  <a:srgbClr val="000000"/>
                </a:solidFill>
                <a:effectLst/>
                <a:latin typeface="Comic Sans MS" panose="030F0702030302020204" pitchFamily="66" charset="0"/>
                <a:ea typeface="Times New Roman" panose="02020603050405020304" pitchFamily="18" charset="0"/>
              </a:rPr>
              <a:t>Sur l’ensemble des sorties réalisées lors de la saison 2024-2025, toutes disciplines confondues, nous avons déploré 3 accidents corporels consécutifs à des chutes malencontreuses, avec suites favorables.</a:t>
            </a:r>
            <a:endParaRPr lang="fr-FR" dirty="0">
              <a:effectLst/>
              <a:latin typeface="Times New Roman" panose="02020603050405020304" pitchFamily="18" charset="0"/>
              <a:ea typeface="Times New Roman" panose="02020603050405020304" pitchFamily="18" charset="0"/>
            </a:endParaRPr>
          </a:p>
          <a:p>
            <a:r>
              <a:rPr lang="fr-FR" b="1" dirty="0">
                <a:solidFill>
                  <a:srgbClr val="000000"/>
                </a:solidFill>
                <a:effectLst/>
                <a:latin typeface="Comic Sans MS" panose="030F0702030302020204" pitchFamily="66" charset="0"/>
                <a:ea typeface="Times New Roman" panose="02020603050405020304" pitchFamily="18" charset="0"/>
              </a:rPr>
              <a:t>Les déclarations ont été faites auprès de l’assureur fédéral. </a:t>
            </a:r>
            <a:endParaRPr lang="fr-FR" dirty="0">
              <a:effectLst/>
              <a:latin typeface="Times New Roman" panose="02020603050405020304" pitchFamily="18" charset="0"/>
              <a:ea typeface="Times New Roman" panose="02020603050405020304" pitchFamily="18" charset="0"/>
            </a:endParaRPr>
          </a:p>
          <a:p>
            <a:r>
              <a:rPr lang="fr-FR" b="1" i="1" dirty="0">
                <a:solidFill>
                  <a:srgbClr val="000000"/>
                </a:solidFill>
                <a:effectLst/>
                <a:latin typeface="Comic Sans MS" panose="030F0702030302020204" pitchFamily="66" charset="0"/>
                <a:ea typeface="Times New Roman" panose="02020603050405020304" pitchFamily="18" charset="0"/>
              </a:rPr>
              <a:t>RAPPEL :</a:t>
            </a:r>
            <a:endParaRPr lang="fr-FR" dirty="0">
              <a:effectLst/>
              <a:latin typeface="Times New Roman" panose="02020603050405020304" pitchFamily="18" charset="0"/>
              <a:ea typeface="Times New Roman" panose="02020603050405020304" pitchFamily="18" charset="0"/>
            </a:endParaRPr>
          </a:p>
          <a:p>
            <a:r>
              <a:rPr lang="fr-FR" b="1" dirty="0">
                <a:solidFill>
                  <a:srgbClr val="3366FF"/>
                </a:solidFill>
                <a:effectLst/>
                <a:latin typeface="Comic Sans MS" panose="030F0702030302020204" pitchFamily="66" charset="0"/>
                <a:ea typeface="Times New Roman" panose="02020603050405020304" pitchFamily="18" charset="0"/>
              </a:rPr>
              <a:t>N’oubliez pas que votre assurance expire le 31 décembre de chaque année</a:t>
            </a:r>
            <a:r>
              <a:rPr lang="fr-FR" b="1" dirty="0">
                <a:solidFill>
                  <a:srgbClr val="000000"/>
                </a:solidFill>
                <a:effectLst/>
                <a:latin typeface="Comic Sans MS" panose="030F0702030302020204" pitchFamily="66" charset="0"/>
                <a:ea typeface="Times New Roman" panose="02020603050405020304" pitchFamily="18" charset="0"/>
              </a:rPr>
              <a:t>. </a:t>
            </a:r>
            <a:r>
              <a:rPr lang="fr-FR" b="1" dirty="0">
                <a:solidFill>
                  <a:srgbClr val="3366FF"/>
                </a:solidFill>
                <a:effectLst/>
                <a:latin typeface="Comic Sans MS" panose="030F0702030302020204" pitchFamily="66" charset="0"/>
                <a:ea typeface="Times New Roman" panose="02020603050405020304" pitchFamily="18" charset="0"/>
              </a:rPr>
              <a:t>Après cette date, vous ne serez plus garantis</a:t>
            </a:r>
            <a:r>
              <a:rPr lang="fr-FR" b="1" dirty="0">
                <a:solidFill>
                  <a:srgbClr val="000000"/>
                </a:solidFill>
                <a:effectLst/>
                <a:latin typeface="Comic Sans MS" panose="030F0702030302020204" pitchFamily="66" charset="0"/>
                <a:ea typeface="Times New Roman" panose="02020603050405020304" pitchFamily="18" charset="0"/>
              </a:rPr>
              <a:t>.</a:t>
            </a:r>
            <a:endParaRPr lang="fr-FR" dirty="0">
              <a:effectLst/>
              <a:latin typeface="Times New Roman" panose="02020603050405020304" pitchFamily="18" charset="0"/>
              <a:ea typeface="Times New Roman" panose="02020603050405020304" pitchFamily="18" charset="0"/>
            </a:endParaRPr>
          </a:p>
          <a:p>
            <a:r>
              <a:rPr lang="fr-FR" b="1" dirty="0">
                <a:solidFill>
                  <a:srgbClr val="000000"/>
                </a:solidFill>
                <a:effectLst/>
                <a:latin typeface="Comic Sans MS" panose="030F0702030302020204" pitchFamily="66" charset="0"/>
                <a:ea typeface="Times New Roman" panose="02020603050405020304" pitchFamily="18" charset="0"/>
              </a:rPr>
              <a:t>N’oubliez pas que les inscriptions se font dès l’ouverture de la saison (dans les premiers jours de septembre) et jusqu’au 31 octobre de chaque année. Au delà de cette date vous ne pourrez plus prétendre à participer aux activités du Club (comme stipulé dans le Règlement Intérieur).</a:t>
            </a:r>
            <a:endParaRPr lang="fr-FR" dirty="0">
              <a:effectLst/>
              <a:latin typeface="Times New Roman" panose="02020603050405020304" pitchFamily="18" charset="0"/>
              <a:ea typeface="Times New Roman" panose="02020603050405020304" pitchFamily="18" charset="0"/>
            </a:endParaRPr>
          </a:p>
          <a:p>
            <a:r>
              <a:rPr lang="fr-FR" b="1" dirty="0">
                <a:solidFill>
                  <a:srgbClr val="3366FF"/>
                </a:solidFill>
                <a:effectLst/>
                <a:latin typeface="Comic Sans MS" panose="030F0702030302020204" pitchFamily="66" charset="0"/>
                <a:ea typeface="Times New Roman" panose="02020603050405020304" pitchFamily="18" charset="0"/>
              </a:rPr>
              <a:t>Adhérer au plus tôt sera toujours le mieux</a:t>
            </a:r>
            <a:r>
              <a:rPr lang="fr-FR" b="1" dirty="0">
                <a:solidFill>
                  <a:srgbClr val="000000"/>
                </a:solidFill>
                <a:effectLst/>
                <a:latin typeface="Comic Sans MS" panose="030F0702030302020204" pitchFamily="66" charset="0"/>
                <a:ea typeface="Times New Roman" panose="02020603050405020304" pitchFamily="18" charset="0"/>
              </a:rPr>
              <a:t>.</a:t>
            </a:r>
            <a:endParaRPr lang="fr-FR" dirty="0">
              <a:effectLst/>
              <a:latin typeface="Times New Roman" panose="02020603050405020304" pitchFamily="18" charset="0"/>
              <a:ea typeface="Times New Roman" panose="02020603050405020304" pitchFamily="18" charset="0"/>
            </a:endParaRPr>
          </a:p>
          <a:p>
            <a:r>
              <a:rPr lang="fr-FR" b="1" dirty="0">
                <a:solidFill>
                  <a:srgbClr val="000000"/>
                </a:solidFill>
                <a:effectLst/>
                <a:latin typeface="Comic Sans MS" panose="030F0702030302020204" pitchFamily="66" charset="0"/>
                <a:ea typeface="Times New Roman" panose="02020603050405020304" pitchFamily="18" charset="0"/>
              </a:rPr>
              <a:t>Vous devez toujours être en possession de votre licence. Si vous ne l’avez pas reçue par mail, demandez-la au bureau</a:t>
            </a:r>
            <a:endParaRPr lang="fr-FR"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413920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444A285-A6B9-41F5-A169-0C2AD58F6873}"/>
              </a:ext>
            </a:extLst>
          </p:cNvPr>
          <p:cNvSpPr txBox="1"/>
          <p:nvPr/>
        </p:nvSpPr>
        <p:spPr>
          <a:xfrm>
            <a:off x="3077633" y="324368"/>
            <a:ext cx="6633634" cy="6111866"/>
          </a:xfrm>
          <a:prstGeom prst="rect">
            <a:avLst/>
          </a:prstGeom>
          <a:noFill/>
        </p:spPr>
        <p:txBody>
          <a:bodyPr wrap="square">
            <a:spAutoFit/>
          </a:bodyPr>
          <a:lstStyle/>
          <a:p>
            <a:pPr algn="ctr">
              <a:lnSpc>
                <a:spcPct val="115000"/>
              </a:lnSpc>
              <a:spcAft>
                <a:spcPts val="800"/>
              </a:spcAft>
            </a:pPr>
            <a:r>
              <a:rPr lang="fr-FR" sz="1600" b="1" u="sng" kern="100" dirty="0">
                <a:effectLst/>
                <a:latin typeface="Comic Sans MS" panose="030F0702030302020204" pitchFamily="66" charset="0"/>
                <a:ea typeface="Aptos"/>
                <a:cs typeface="Times New Roman" panose="02020603050405020304" pitchFamily="18" charset="0"/>
              </a:rPr>
              <a:t>COMMISSION FESTIVITES</a:t>
            </a:r>
            <a:endParaRPr lang="fr-FR" sz="1200" kern="100" dirty="0">
              <a:effectLst/>
              <a:latin typeface="Comic Sans MS" panose="030F0702030302020204" pitchFamily="66" charset="0"/>
              <a:ea typeface="Aptos"/>
              <a:cs typeface="Times New Roman" panose="02020603050405020304" pitchFamily="18" charset="0"/>
            </a:endParaRPr>
          </a:p>
          <a:p>
            <a:pPr>
              <a:lnSpc>
                <a:spcPct val="115000"/>
              </a:lnSpc>
              <a:spcAft>
                <a:spcPts val="800"/>
              </a:spcAft>
            </a:pPr>
            <a:r>
              <a:rPr lang="fr-FR" sz="1200" kern="100" dirty="0">
                <a:effectLst/>
                <a:latin typeface="Comic Sans MS" panose="030F0702030302020204" pitchFamily="66" charset="0"/>
                <a:ea typeface="Aptos"/>
                <a:cs typeface="Times New Roman" panose="02020603050405020304" pitchFamily="18" charset="0"/>
              </a:rPr>
              <a:t> </a:t>
            </a:r>
          </a:p>
          <a:p>
            <a:pPr>
              <a:lnSpc>
                <a:spcPct val="115000"/>
              </a:lnSpc>
              <a:spcAft>
                <a:spcPts val="800"/>
              </a:spcAft>
            </a:pPr>
            <a:r>
              <a:rPr lang="fr-FR" sz="1400" b="1" u="sng" kern="100" dirty="0">
                <a:effectLst/>
                <a:latin typeface="Comic Sans MS" panose="030F0702030302020204" pitchFamily="66" charset="0"/>
                <a:ea typeface="Aptos"/>
                <a:cs typeface="Times New Roman" panose="02020603050405020304" pitchFamily="18" charset="0"/>
              </a:rPr>
              <a:t>ASSEMBLEE GENERALE</a:t>
            </a:r>
            <a:r>
              <a:rPr lang="fr-FR" sz="1200" b="1" kern="100" dirty="0">
                <a:effectLst/>
                <a:latin typeface="Comic Sans MS" panose="030F0702030302020204" pitchFamily="66" charset="0"/>
                <a:ea typeface="Aptos"/>
                <a:cs typeface="Times New Roman" panose="02020603050405020304" pitchFamily="18" charset="0"/>
              </a:rPr>
              <a:t> LE 23 OCTOBRE 2024</a:t>
            </a:r>
          </a:p>
          <a:p>
            <a:pPr>
              <a:lnSpc>
                <a:spcPct val="115000"/>
              </a:lnSpc>
              <a:spcAft>
                <a:spcPts val="800"/>
              </a:spcAft>
            </a:pPr>
            <a:r>
              <a:rPr lang="fr-FR" sz="1200" b="1" kern="100" dirty="0">
                <a:effectLst/>
                <a:latin typeface="Comic Sans MS" panose="030F0702030302020204" pitchFamily="66" charset="0"/>
                <a:ea typeface="Aptos"/>
                <a:cs typeface="Times New Roman" panose="02020603050405020304" pitchFamily="18" charset="0"/>
              </a:rPr>
              <a:t>120 PRESENTS. </a:t>
            </a:r>
            <a:r>
              <a:rPr kumimoji="0" lang="fr-FR" sz="1200" b="1" i="0" u="none" strike="noStrike" kern="100" cap="none" spc="0" normalizeH="0" baseline="0" noProof="0" dirty="0">
                <a:ln>
                  <a:noFill/>
                </a:ln>
                <a:solidFill>
                  <a:prstClr val="black"/>
                </a:solidFill>
                <a:effectLst/>
                <a:uLnTx/>
                <a:uFillTx/>
                <a:latin typeface="Comic Sans MS" panose="030F0702030302020204" pitchFamily="66" charset="0"/>
                <a:ea typeface="Aptos"/>
                <a:cs typeface="Times New Roman" panose="02020603050405020304" pitchFamily="18" charset="0"/>
              </a:rPr>
              <a:t>GRATUIT</a:t>
            </a:r>
          </a:p>
          <a:p>
            <a:pPr>
              <a:lnSpc>
                <a:spcPct val="115000"/>
              </a:lnSpc>
              <a:spcAft>
                <a:spcPts val="800"/>
              </a:spcAft>
            </a:pPr>
            <a:r>
              <a:rPr kumimoji="0" lang="fr-FR" sz="1200" b="1" i="0" u="none" strike="noStrike" kern="100" cap="none" spc="0" normalizeH="0" baseline="0" noProof="0" dirty="0">
                <a:ln>
                  <a:noFill/>
                </a:ln>
                <a:solidFill>
                  <a:prstClr val="black"/>
                </a:solidFill>
                <a:effectLst/>
                <a:uLnTx/>
                <a:uFillTx/>
                <a:latin typeface="Comic Sans MS" panose="030F0702030302020204" pitchFamily="66" charset="0"/>
                <a:ea typeface="Aptos"/>
                <a:cs typeface="Times New Roman" panose="02020603050405020304" pitchFamily="18" charset="0"/>
              </a:rPr>
              <a:t> </a:t>
            </a:r>
            <a:r>
              <a:rPr lang="fr-FR" sz="1200" b="1" kern="100" dirty="0">
                <a:effectLst/>
                <a:latin typeface="Comic Sans MS" panose="030F0702030302020204" pitchFamily="66" charset="0"/>
                <a:ea typeface="Aptos"/>
                <a:cs typeface="Times New Roman" panose="02020603050405020304" pitchFamily="18" charset="0"/>
              </a:rPr>
              <a:t>_______________________________________________</a:t>
            </a:r>
          </a:p>
          <a:p>
            <a:pPr>
              <a:lnSpc>
                <a:spcPct val="115000"/>
              </a:lnSpc>
              <a:spcAft>
                <a:spcPts val="800"/>
              </a:spcAft>
            </a:pPr>
            <a:r>
              <a:rPr lang="fr-FR" sz="1400" b="1" u="sng" kern="100" dirty="0">
                <a:effectLst/>
                <a:latin typeface="Comic Sans MS" panose="030F0702030302020204" pitchFamily="66" charset="0"/>
                <a:ea typeface="Aptos"/>
                <a:cs typeface="Times New Roman" panose="02020603050405020304" pitchFamily="18" charset="0"/>
              </a:rPr>
              <a:t>BOWLING</a:t>
            </a:r>
            <a:r>
              <a:rPr lang="fr-FR" sz="1200" b="1" kern="100" dirty="0">
                <a:effectLst/>
                <a:latin typeface="Comic Sans MS" panose="030F0702030302020204" pitchFamily="66" charset="0"/>
                <a:ea typeface="Aptos"/>
                <a:cs typeface="Times New Roman" panose="02020603050405020304" pitchFamily="18" charset="0"/>
              </a:rPr>
              <a:t> LE 13 NOVEMBRE 2024</a:t>
            </a:r>
          </a:p>
          <a:p>
            <a:pPr>
              <a:lnSpc>
                <a:spcPct val="115000"/>
              </a:lnSpc>
              <a:spcAft>
                <a:spcPts val="800"/>
              </a:spcAft>
            </a:pPr>
            <a:r>
              <a:rPr lang="fr-FR" sz="1200" b="1" kern="100" dirty="0">
                <a:effectLst/>
                <a:latin typeface="Comic Sans MS" panose="030F0702030302020204" pitchFamily="66" charset="0"/>
                <a:ea typeface="Aptos"/>
                <a:cs typeface="Times New Roman" panose="02020603050405020304" pitchFamily="18" charset="0"/>
              </a:rPr>
              <a:t>21 PARTICIPANTS A 32 € (repas compris) PAR PERSONNE _________________________________________________</a:t>
            </a:r>
          </a:p>
          <a:p>
            <a:pPr>
              <a:lnSpc>
                <a:spcPct val="115000"/>
              </a:lnSpc>
              <a:spcAft>
                <a:spcPts val="800"/>
              </a:spcAft>
            </a:pPr>
            <a:r>
              <a:rPr lang="fr-FR" sz="1400" b="1" u="sng" kern="100" dirty="0">
                <a:effectLst/>
                <a:latin typeface="Comic Sans MS" panose="030F0702030302020204" pitchFamily="66" charset="0"/>
                <a:ea typeface="Aptos"/>
                <a:cs typeface="Times New Roman" panose="02020603050405020304" pitchFamily="18" charset="0"/>
              </a:rPr>
              <a:t>RANDO GALETTES</a:t>
            </a:r>
            <a:r>
              <a:rPr lang="fr-FR" sz="1200" b="1" kern="100" dirty="0">
                <a:effectLst/>
                <a:latin typeface="Comic Sans MS" panose="030F0702030302020204" pitchFamily="66" charset="0"/>
                <a:ea typeface="Aptos"/>
                <a:cs typeface="Times New Roman" panose="02020603050405020304" pitchFamily="18" charset="0"/>
              </a:rPr>
              <a:t> TOUS NIVEAUX : LE 07 JANVIER 2025</a:t>
            </a:r>
          </a:p>
          <a:p>
            <a:pPr>
              <a:lnSpc>
                <a:spcPct val="115000"/>
              </a:lnSpc>
              <a:spcAft>
                <a:spcPts val="800"/>
              </a:spcAft>
            </a:pPr>
            <a:r>
              <a:rPr lang="fr-FR" sz="1200" b="1" kern="100" dirty="0">
                <a:effectLst/>
                <a:latin typeface="Comic Sans MS" panose="030F0702030302020204" pitchFamily="66" charset="0"/>
                <a:ea typeface="Aptos"/>
                <a:cs typeface="Times New Roman" panose="02020603050405020304" pitchFamily="18" charset="0"/>
              </a:rPr>
              <a:t>150 PERSONNES : OFFERT PAR LECLUB ___________________________________________________</a:t>
            </a:r>
          </a:p>
          <a:p>
            <a:pPr>
              <a:lnSpc>
                <a:spcPct val="115000"/>
              </a:lnSpc>
              <a:spcAft>
                <a:spcPts val="800"/>
              </a:spcAft>
            </a:pPr>
            <a:r>
              <a:rPr lang="fr-FR" sz="1400" b="1" u="sng" kern="100" dirty="0">
                <a:effectLst/>
                <a:latin typeface="Comic Sans MS" panose="030F0702030302020204" pitchFamily="66" charset="0"/>
                <a:ea typeface="Aptos"/>
                <a:cs typeface="Times New Roman" panose="02020603050405020304" pitchFamily="18" charset="0"/>
              </a:rPr>
              <a:t>LOTO GALETTE DES ROIS</a:t>
            </a:r>
            <a:r>
              <a:rPr lang="fr-FR" sz="1200" b="1" kern="100" dirty="0">
                <a:effectLst/>
                <a:latin typeface="Comic Sans MS" panose="030F0702030302020204" pitchFamily="66" charset="0"/>
                <a:ea typeface="Aptos"/>
                <a:cs typeface="Times New Roman" panose="02020603050405020304" pitchFamily="18" charset="0"/>
              </a:rPr>
              <a:t> LE 11 JANVIER 2025</a:t>
            </a:r>
          </a:p>
          <a:p>
            <a:pPr>
              <a:lnSpc>
                <a:spcPct val="115000"/>
              </a:lnSpc>
              <a:spcAft>
                <a:spcPts val="800"/>
              </a:spcAft>
            </a:pPr>
            <a:r>
              <a:rPr lang="fr-FR" sz="1200" b="1" kern="100" dirty="0">
                <a:effectLst/>
                <a:latin typeface="Comic Sans MS" panose="030F0702030302020204" pitchFamily="66" charset="0"/>
                <a:ea typeface="Aptos"/>
                <a:cs typeface="Times New Roman" panose="02020603050405020304" pitchFamily="18" charset="0"/>
              </a:rPr>
              <a:t>138 PERSONNES AVEC PARTICIPATION INDIVIDUELLE DE 15€ ____________________________________________________________</a:t>
            </a:r>
          </a:p>
          <a:p>
            <a:pPr>
              <a:lnSpc>
                <a:spcPct val="115000"/>
              </a:lnSpc>
              <a:spcAft>
                <a:spcPts val="800"/>
              </a:spcAft>
            </a:pPr>
            <a:r>
              <a:rPr lang="fr-FR" sz="1400" b="1" u="sng" kern="100" dirty="0">
                <a:effectLst/>
                <a:latin typeface="Comic Sans MS" panose="030F0702030302020204" pitchFamily="66" charset="0"/>
                <a:ea typeface="Aptos"/>
                <a:cs typeface="Times New Roman" panose="02020603050405020304" pitchFamily="18" charset="0"/>
              </a:rPr>
              <a:t>FETE DU CLUB</a:t>
            </a:r>
            <a:r>
              <a:rPr lang="fr-FR" sz="1200" b="1" kern="100" dirty="0">
                <a:effectLst/>
                <a:latin typeface="Comic Sans MS" panose="030F0702030302020204" pitchFamily="66" charset="0"/>
                <a:ea typeface="Aptos"/>
                <a:cs typeface="Times New Roman" panose="02020603050405020304" pitchFamily="18" charset="0"/>
              </a:rPr>
              <a:t> DU 18 MAI 2025 à L’ABRI DU SIOU BLANC</a:t>
            </a:r>
          </a:p>
          <a:p>
            <a:pPr>
              <a:lnSpc>
                <a:spcPct val="115000"/>
              </a:lnSpc>
              <a:spcAft>
                <a:spcPts val="800"/>
              </a:spcAft>
            </a:pPr>
            <a:r>
              <a:rPr lang="fr-FR" sz="1200" b="1" kern="100" dirty="0">
                <a:effectLst/>
                <a:latin typeface="Comic Sans MS" panose="030F0702030302020204" pitchFamily="66" charset="0"/>
                <a:ea typeface="Aptos"/>
                <a:cs typeface="Times New Roman" panose="02020603050405020304" pitchFamily="18" charset="0"/>
              </a:rPr>
              <a:t>APERITIF OFFERT PAR LE CLUB ET DESSERTS APPORTES PAR LES PARTICIPANTS</a:t>
            </a:r>
          </a:p>
          <a:p>
            <a:pPr>
              <a:lnSpc>
                <a:spcPct val="115000"/>
              </a:lnSpc>
              <a:spcAft>
                <a:spcPts val="800"/>
              </a:spcAft>
            </a:pPr>
            <a:r>
              <a:rPr lang="fr-FR" sz="1200" b="1" kern="100" dirty="0">
                <a:effectLst/>
                <a:latin typeface="Comic Sans MS" panose="030F0702030302020204" pitchFamily="66" charset="0"/>
                <a:ea typeface="Aptos"/>
                <a:cs typeface="Times New Roman" panose="02020603050405020304" pitchFamily="18" charset="0"/>
              </a:rPr>
              <a:t>_________________________________________________</a:t>
            </a:r>
          </a:p>
          <a:p>
            <a:pPr>
              <a:lnSpc>
                <a:spcPct val="115000"/>
              </a:lnSpc>
              <a:spcAft>
                <a:spcPts val="800"/>
              </a:spcAft>
            </a:pPr>
            <a:r>
              <a:rPr lang="fr-FR" sz="1200" b="1" kern="100" dirty="0">
                <a:effectLst/>
                <a:latin typeface="Comic Sans MS" panose="030F0702030302020204" pitchFamily="66" charset="0"/>
                <a:ea typeface="Aptos"/>
                <a:cs typeface="Times New Roman" panose="02020603050405020304" pitchFamily="18" charset="0"/>
              </a:rPr>
              <a:t>     CECILE BAJARD. CHRISTINE VERCHERE. AGNES GRELET.GERARD BIANCHI.</a:t>
            </a:r>
          </a:p>
          <a:p>
            <a:pPr>
              <a:lnSpc>
                <a:spcPct val="115000"/>
              </a:lnSpc>
              <a:spcAft>
                <a:spcPts val="800"/>
              </a:spcAft>
            </a:pPr>
            <a:r>
              <a:rPr lang="fr-FR" sz="1200" b="1" kern="100" dirty="0">
                <a:effectLst/>
                <a:latin typeface="Comic Sans MS" panose="030F0702030302020204" pitchFamily="66" charset="0"/>
                <a:ea typeface="Aptos"/>
                <a:cs typeface="Times New Roman" panose="02020603050405020304" pitchFamily="18" charset="0"/>
              </a:rPr>
              <a:t>     MONIQUE ET MICHEL AUDIBERT</a:t>
            </a:r>
          </a:p>
        </p:txBody>
      </p:sp>
    </p:spTree>
    <p:extLst>
      <p:ext uri="{BB962C8B-B14F-4D97-AF65-F5344CB8AC3E}">
        <p14:creationId xmlns:p14="http://schemas.microsoft.com/office/powerpoint/2010/main" val="16512645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D35A30A-0C86-48D5-9473-D9AAEE210AA1}"/>
              </a:ext>
            </a:extLst>
          </p:cNvPr>
          <p:cNvSpPr txBox="1"/>
          <p:nvPr/>
        </p:nvSpPr>
        <p:spPr>
          <a:xfrm>
            <a:off x="373711" y="831390"/>
            <a:ext cx="11593001" cy="4278094"/>
          </a:xfrm>
          <a:prstGeom prst="rect">
            <a:avLst/>
          </a:prstGeom>
          <a:noFill/>
        </p:spPr>
        <p:txBody>
          <a:bodyPr wrap="square">
            <a:spAutoFit/>
          </a:bodyPr>
          <a:lstStyle/>
          <a:p>
            <a:r>
              <a:rPr lang="fr-FR" sz="1600" b="1" i="1" u="sng" dirty="0">
                <a:effectLst/>
                <a:latin typeface="Comic Sans MS" panose="030F0702030302020204" pitchFamily="66" charset="0"/>
                <a:ea typeface="MS Mincho" panose="02020609040205080304" pitchFamily="49" charset="-128"/>
                <a:cs typeface="Times New Roman" panose="02020603050405020304" pitchFamily="18" charset="0"/>
              </a:rPr>
              <a:t>HISTOIRE de NOTRE CLUB</a:t>
            </a:r>
          </a:p>
          <a:p>
            <a:endParaRPr lang="fr-FR" sz="1600" dirty="0">
              <a:effectLst/>
              <a:latin typeface="Comic Sans MS" panose="030F0702030302020204" pitchFamily="66" charset="0"/>
              <a:ea typeface="MS Mincho" panose="02020609040205080304" pitchFamily="49" charset="-128"/>
              <a:cs typeface="Times New Roman" panose="02020603050405020304" pitchFamily="18" charset="0"/>
            </a:endParaRPr>
          </a:p>
          <a:p>
            <a:r>
              <a:rPr lang="fr-FR" sz="1600" b="1" dirty="0">
                <a:latin typeface="Comic Sans MS" panose="030F0702030302020204" pitchFamily="66" charset="0"/>
                <a:ea typeface="MS Mincho" panose="02020609040205080304" pitchFamily="49" charset="-128"/>
                <a:cs typeface="Times New Roman" panose="02020603050405020304" pitchFamily="18" charset="0"/>
              </a:rPr>
              <a:t>Je suis n</a:t>
            </a:r>
            <a:r>
              <a:rPr lang="fr-FR" sz="1600" b="1" dirty="0">
                <a:effectLst/>
                <a:latin typeface="Comic Sans MS" panose="030F0702030302020204" pitchFamily="66" charset="0"/>
                <a:ea typeface="MS Mincho" panose="02020609040205080304" pitchFamily="49" charset="-128"/>
                <a:cs typeface="Times New Roman" panose="02020603050405020304" pitchFamily="18" charset="0"/>
              </a:rPr>
              <a:t>é le 15 mai 1991, j’ai 34 ans et me porte bien.</a:t>
            </a:r>
            <a:endParaRPr lang="fr-FR" sz="1600" dirty="0">
              <a:effectLst/>
              <a:latin typeface="Comic Sans MS" panose="030F0702030302020204" pitchFamily="66" charset="0"/>
              <a:ea typeface="MS Mincho" panose="02020609040205080304" pitchFamily="49" charset="-128"/>
              <a:cs typeface="Times New Roman" panose="02020603050405020304" pitchFamily="18" charset="0"/>
            </a:endParaRPr>
          </a:p>
          <a:p>
            <a:r>
              <a:rPr lang="fr-FR" sz="1600" b="1" dirty="0">
                <a:latin typeface="Comic Sans MS" panose="030F0702030302020204" pitchFamily="66" charset="0"/>
                <a:ea typeface="MS Mincho" panose="02020609040205080304" pitchFamily="49" charset="-128"/>
                <a:cs typeface="Times New Roman" panose="02020603050405020304" pitchFamily="18" charset="0"/>
              </a:rPr>
              <a:t>Nous nous inspirons de l’histoire pour nous projeter sur</a:t>
            </a:r>
            <a:r>
              <a:rPr lang="fr-FR" sz="1600" b="1" dirty="0">
                <a:effectLst/>
                <a:latin typeface="Comic Sans MS" panose="030F0702030302020204" pitchFamily="66" charset="0"/>
                <a:ea typeface="MS Mincho" panose="02020609040205080304" pitchFamily="49" charset="-128"/>
                <a:cs typeface="Times New Roman" panose="02020603050405020304" pitchFamily="18" charset="0"/>
              </a:rPr>
              <a:t> l’avenir. Des amoureux de la nature, de notre patrimoine et de notre région ont posé chacun leur pierre pour construire notre édifice. Je ra</a:t>
            </a:r>
            <a:r>
              <a:rPr lang="fr-FR" sz="1600" b="1" dirty="0">
                <a:latin typeface="Comic Sans MS" panose="030F0702030302020204" pitchFamily="66" charset="0"/>
                <a:ea typeface="MS Mincho" panose="02020609040205080304" pitchFamily="49" charset="-128"/>
                <a:cs typeface="Times New Roman" panose="02020603050405020304" pitchFamily="18" charset="0"/>
              </a:rPr>
              <a:t>ppelle que notre </a:t>
            </a:r>
            <a:r>
              <a:rPr lang="fr-FR" sz="1600" b="1" dirty="0">
                <a:effectLst/>
                <a:latin typeface="Comic Sans MS" panose="030F0702030302020204" pitchFamily="66" charset="0"/>
                <a:ea typeface="MS Mincho" panose="02020609040205080304" pitchFamily="49" charset="-128"/>
                <a:cs typeface="Times New Roman" panose="02020603050405020304" pitchFamily="18" charset="0"/>
              </a:rPr>
              <a:t>association est </a:t>
            </a:r>
            <a:r>
              <a:rPr lang="fr-FR" sz="1600" b="1" dirty="0">
                <a:latin typeface="Comic Sans MS" panose="030F0702030302020204" pitchFamily="66" charset="0"/>
                <a:ea typeface="MS Mincho" panose="02020609040205080304" pitchFamily="49" charset="-128"/>
                <a:cs typeface="Times New Roman" panose="02020603050405020304" pitchFamily="18" charset="0"/>
              </a:rPr>
              <a:t>née avec le</a:t>
            </a:r>
            <a:r>
              <a:rPr lang="fr-FR" sz="1600" b="1" dirty="0">
                <a:effectLst/>
                <a:latin typeface="Comic Sans MS" panose="030F0702030302020204" pitchFamily="66" charset="0"/>
                <a:ea typeface="MS Mincho" panose="02020609040205080304" pitchFamily="49" charset="-128"/>
                <a:cs typeface="Times New Roman" panose="02020603050405020304" pitchFamily="18" charset="0"/>
              </a:rPr>
              <a:t> groupe « </a:t>
            </a:r>
            <a:r>
              <a:rPr lang="fr-FR" sz="1600" b="1" i="1" dirty="0">
                <a:solidFill>
                  <a:srgbClr val="3366FF"/>
                </a:solidFill>
                <a:effectLst/>
                <a:latin typeface="Comic Sans MS" panose="030F0702030302020204" pitchFamily="66" charset="0"/>
                <a:ea typeface="MS Mincho" panose="02020609040205080304" pitchFamily="49" charset="-128"/>
                <a:cs typeface="Times New Roman" panose="02020603050405020304" pitchFamily="18" charset="0"/>
              </a:rPr>
              <a:t>Les Amis de la Nature</a:t>
            </a:r>
            <a:r>
              <a:rPr lang="fr-FR" sz="1600" b="1" dirty="0">
                <a:effectLst/>
                <a:latin typeface="Comic Sans MS" panose="030F0702030302020204" pitchFamily="66" charset="0"/>
                <a:ea typeface="MS Mincho" panose="02020609040205080304" pitchFamily="49" charset="-128"/>
                <a:cs typeface="Times New Roman" panose="02020603050405020304" pitchFamily="18" charset="0"/>
              </a:rPr>
              <a:t> » fondé par Roger </a:t>
            </a:r>
            <a:r>
              <a:rPr lang="fr-FR" sz="1600" b="1" dirty="0" err="1">
                <a:effectLst/>
                <a:latin typeface="Comic Sans MS" panose="030F0702030302020204" pitchFamily="66" charset="0"/>
                <a:ea typeface="MS Mincho" panose="02020609040205080304" pitchFamily="49" charset="-128"/>
                <a:cs typeface="Times New Roman" panose="02020603050405020304" pitchFamily="18" charset="0"/>
              </a:rPr>
              <a:t>Molinari</a:t>
            </a:r>
            <a:r>
              <a:rPr lang="fr-FR" sz="1600" b="1" dirty="0">
                <a:effectLst/>
                <a:latin typeface="Comic Sans MS" panose="030F0702030302020204" pitchFamily="66" charset="0"/>
                <a:ea typeface="MS Mincho" panose="02020609040205080304" pitchFamily="49" charset="-128"/>
                <a:cs typeface="Times New Roman" panose="02020603050405020304" pitchFamily="18" charset="0"/>
              </a:rPr>
              <a:t>. </a:t>
            </a:r>
            <a:endParaRPr lang="fr-FR" sz="1600" dirty="0">
              <a:effectLst/>
              <a:latin typeface="Comic Sans MS" panose="030F0702030302020204" pitchFamily="66" charset="0"/>
              <a:ea typeface="MS Mincho" panose="02020609040205080304" pitchFamily="49" charset="-128"/>
              <a:cs typeface="Times New Roman" panose="02020603050405020304" pitchFamily="18" charset="0"/>
            </a:endParaRPr>
          </a:p>
          <a:p>
            <a:r>
              <a:rPr lang="fr-FR" sz="1600" b="1" dirty="0">
                <a:effectLst/>
                <a:latin typeface="Comic Sans MS" panose="030F0702030302020204" pitchFamily="66" charset="0"/>
                <a:ea typeface="MS Mincho" panose="02020609040205080304" pitchFamily="49" charset="-128"/>
                <a:cs typeface="Times New Roman" panose="02020603050405020304" pitchFamily="18" charset="0"/>
              </a:rPr>
              <a:t>Notre Club est aujourd’hui classé dans les premiers du département :</a:t>
            </a:r>
            <a:endParaRPr lang="fr-FR" sz="1600" dirty="0">
              <a:effectLst/>
              <a:latin typeface="Comic Sans MS" panose="030F0702030302020204" pitchFamily="66" charset="0"/>
              <a:ea typeface="MS Mincho" panose="02020609040205080304" pitchFamily="49" charset="-128"/>
              <a:cs typeface="Times New Roman" panose="02020603050405020304" pitchFamily="18" charset="0"/>
            </a:endParaRPr>
          </a:p>
          <a:p>
            <a:pPr marL="457200"/>
            <a:r>
              <a:rPr lang="fr-FR" sz="1600" b="1" dirty="0">
                <a:effectLst/>
                <a:latin typeface="Comic Sans MS" panose="030F0702030302020204" pitchFamily="66" charset="0"/>
                <a:ea typeface="MS Mincho" panose="02020609040205080304" pitchFamily="49" charset="-128"/>
                <a:cs typeface="Times New Roman" panose="02020603050405020304" pitchFamily="18" charset="0"/>
              </a:rPr>
              <a:t>- pour son nombre d’adhérents,</a:t>
            </a:r>
            <a:endParaRPr lang="fr-FR" sz="1600" dirty="0">
              <a:effectLst/>
              <a:latin typeface="Comic Sans MS" panose="030F0702030302020204" pitchFamily="66" charset="0"/>
              <a:ea typeface="MS Mincho" panose="02020609040205080304" pitchFamily="49" charset="-128"/>
              <a:cs typeface="Times New Roman" panose="02020603050405020304" pitchFamily="18" charset="0"/>
            </a:endParaRPr>
          </a:p>
          <a:p>
            <a:pPr marL="742950" indent="-285750">
              <a:buFontTx/>
              <a:buChar char="-"/>
            </a:pPr>
            <a:r>
              <a:rPr lang="fr-FR" sz="1600" b="1" dirty="0">
                <a:effectLst/>
                <a:latin typeface="Comic Sans MS" panose="030F0702030302020204" pitchFamily="66" charset="0"/>
                <a:ea typeface="MS Mincho" panose="02020609040205080304" pitchFamily="49" charset="-128"/>
                <a:cs typeface="Times New Roman" panose="02020603050405020304" pitchFamily="18" charset="0"/>
              </a:rPr>
              <a:t>pour la diversité et la pluralité de ses activés,- Il est labellisé « Randonnée-Santé » et « Marche Nordique Santé ».</a:t>
            </a:r>
          </a:p>
          <a:p>
            <a:pPr marL="457200"/>
            <a:endParaRPr lang="fr-FR" sz="1600" dirty="0">
              <a:effectLst/>
              <a:latin typeface="Comic Sans MS" panose="030F0702030302020204" pitchFamily="66" charset="0"/>
              <a:ea typeface="MS Mincho" panose="02020609040205080304" pitchFamily="49" charset="-128"/>
              <a:cs typeface="Times New Roman" panose="02020603050405020304" pitchFamily="18" charset="0"/>
            </a:endParaRPr>
          </a:p>
          <a:p>
            <a:r>
              <a:rPr lang="fr-FR" sz="1600" b="1" u="sng" dirty="0">
                <a:effectLst/>
                <a:latin typeface="Comic Sans MS" panose="030F0702030302020204" pitchFamily="66" charset="0"/>
                <a:ea typeface="MS Mincho" panose="02020609040205080304" pitchFamily="49" charset="-128"/>
                <a:cs typeface="Times New Roman" panose="02020603050405020304" pitchFamily="18" charset="0"/>
              </a:rPr>
              <a:t>Ses Présidents successifs ont été </a:t>
            </a:r>
            <a:r>
              <a:rPr lang="fr-FR" sz="1600" b="1" dirty="0">
                <a:effectLst/>
                <a:latin typeface="Comic Sans MS" panose="030F0702030302020204" pitchFamily="66" charset="0"/>
                <a:ea typeface="MS Mincho" panose="02020609040205080304" pitchFamily="49" charset="-128"/>
                <a:cs typeface="Times New Roman" panose="02020603050405020304" pitchFamily="18" charset="0"/>
              </a:rPr>
              <a:t>: Gordon </a:t>
            </a:r>
            <a:r>
              <a:rPr lang="fr-FR" sz="1600" b="1" dirty="0" err="1">
                <a:effectLst/>
                <a:latin typeface="Comic Sans MS" panose="030F0702030302020204" pitchFamily="66" charset="0"/>
                <a:ea typeface="MS Mincho" panose="02020609040205080304" pitchFamily="49" charset="-128"/>
                <a:cs typeface="Times New Roman" panose="02020603050405020304" pitchFamily="18" charset="0"/>
              </a:rPr>
              <a:t>Amstrong</a:t>
            </a:r>
            <a:r>
              <a:rPr lang="fr-FR" sz="1600" b="1" dirty="0">
                <a:effectLst/>
                <a:latin typeface="Comic Sans MS" panose="030F0702030302020204" pitchFamily="66" charset="0"/>
                <a:ea typeface="MS Mincho" panose="02020609040205080304" pitchFamily="49" charset="-128"/>
                <a:cs typeface="Times New Roman" panose="02020603050405020304" pitchFamily="18" charset="0"/>
              </a:rPr>
              <a:t> à la création, Christian Martin, François </a:t>
            </a:r>
            <a:r>
              <a:rPr lang="fr-FR" sz="1600" b="1" dirty="0" err="1">
                <a:effectLst/>
                <a:latin typeface="Comic Sans MS" panose="030F0702030302020204" pitchFamily="66" charset="0"/>
                <a:ea typeface="MS Mincho" panose="02020609040205080304" pitchFamily="49" charset="-128"/>
                <a:cs typeface="Times New Roman" panose="02020603050405020304" pitchFamily="18" charset="0"/>
              </a:rPr>
              <a:t>Coquinot</a:t>
            </a:r>
            <a:r>
              <a:rPr lang="fr-FR" sz="1600" b="1" dirty="0">
                <a:effectLst/>
                <a:latin typeface="Comic Sans MS" panose="030F0702030302020204" pitchFamily="66" charset="0"/>
                <a:ea typeface="MS Mincho" panose="02020609040205080304" pitchFamily="49" charset="-128"/>
                <a:cs typeface="Times New Roman" panose="02020603050405020304" pitchFamily="18" charset="0"/>
              </a:rPr>
              <a:t>, Adrien Bacci, Jean-Marc Lallemand, Myriam Dutto plus jeune présidente de France, Pierre Partage, Philippe Colombin et moi-même actuellement, en étroite collaboration avec Christine Verchère et Jean </a:t>
            </a:r>
            <a:r>
              <a:rPr lang="fr-FR" sz="1600" b="1" dirty="0" err="1">
                <a:effectLst/>
                <a:latin typeface="Comic Sans MS" panose="030F0702030302020204" pitchFamily="66" charset="0"/>
                <a:ea typeface="MS Mincho" panose="02020609040205080304" pitchFamily="49" charset="-128"/>
                <a:cs typeface="Times New Roman" panose="02020603050405020304" pitchFamily="18" charset="0"/>
              </a:rPr>
              <a:t>Bogeat</a:t>
            </a:r>
            <a:r>
              <a:rPr lang="fr-FR" sz="1600" b="1" dirty="0">
                <a:effectLst/>
                <a:latin typeface="Comic Sans MS" panose="030F0702030302020204" pitchFamily="66" charset="0"/>
                <a:ea typeface="MS Mincho" panose="02020609040205080304" pitchFamily="49" charset="-128"/>
                <a:cs typeface="Times New Roman" panose="02020603050405020304" pitchFamily="18" charset="0"/>
              </a:rPr>
              <a:t> . D’autres noms viendront enrichir cette liste à l’avenir.</a:t>
            </a:r>
            <a:endParaRPr lang="fr-FR" sz="1600" dirty="0">
              <a:effectLst/>
              <a:latin typeface="Comic Sans MS" panose="030F0702030302020204" pitchFamily="66" charset="0"/>
              <a:ea typeface="MS Mincho" panose="02020609040205080304" pitchFamily="49" charset="-128"/>
              <a:cs typeface="Times New Roman" panose="02020603050405020304" pitchFamily="18" charset="0"/>
            </a:endParaRPr>
          </a:p>
          <a:p>
            <a:r>
              <a:rPr lang="fr-FR" sz="1600" b="1" dirty="0">
                <a:effectLst/>
                <a:latin typeface="Comic Sans MS" panose="030F0702030302020204" pitchFamily="66" charset="0"/>
                <a:ea typeface="MS Mincho" panose="02020609040205080304" pitchFamily="49" charset="-128"/>
                <a:cs typeface="Times New Roman" panose="02020603050405020304" pitchFamily="18" charset="0"/>
              </a:rPr>
              <a:t>Je fermerai cette page en rendant hommage à nos amis récemment disparus : Gérard L., Hugues C., Jean- Marc L. et Adrien B. Leur nom est désormais gravé dans l’histoire de notre Club.</a:t>
            </a:r>
            <a:endParaRPr lang="fr-FR" sz="1600" dirty="0">
              <a:effectLst/>
              <a:latin typeface="Comic Sans MS" panose="030F0702030302020204" pitchFamily="66" charset="0"/>
              <a:ea typeface="MS Mincho" panose="02020609040205080304" pitchFamily="49" charset="-128"/>
              <a:cs typeface="Times New Roman" panose="02020603050405020304" pitchFamily="18" charset="0"/>
            </a:endParaRPr>
          </a:p>
        </p:txBody>
      </p:sp>
      <p:sp>
        <p:nvSpPr>
          <p:cNvPr id="5" name="ZoneTexte 4">
            <a:extLst>
              <a:ext uri="{FF2B5EF4-FFF2-40B4-BE49-F238E27FC236}">
                <a16:creationId xmlns:a16="http://schemas.microsoft.com/office/drawing/2014/main" id="{3B6E341E-1FFE-4592-8476-DDFADCECFFEA}"/>
              </a:ext>
            </a:extLst>
          </p:cNvPr>
          <p:cNvSpPr txBox="1"/>
          <p:nvPr/>
        </p:nvSpPr>
        <p:spPr>
          <a:xfrm>
            <a:off x="-57617" y="6182789"/>
            <a:ext cx="11433975" cy="338554"/>
          </a:xfrm>
          <a:prstGeom prst="rect">
            <a:avLst/>
          </a:prstGeom>
          <a:noFill/>
        </p:spPr>
        <p:txBody>
          <a:bodyPr wrap="square">
            <a:spAutoFit/>
          </a:bodyPr>
          <a:lstStyle/>
          <a:p>
            <a:pPr algn="ctr"/>
            <a:r>
              <a:rPr lang="fr-FR" sz="1600" b="1" u="sng" dirty="0">
                <a:effectLst/>
                <a:latin typeface="Comic Sans MS" panose="030F0702030302020204" pitchFamily="66" charset="0"/>
                <a:ea typeface="MS Mincho" panose="02020609040205080304" pitchFamily="49" charset="-128"/>
                <a:cs typeface="Times New Roman" panose="02020603050405020304" pitchFamily="18" charset="0"/>
              </a:rPr>
              <a:t>APPROBATION du RAPPORT d’ACTIVITES</a:t>
            </a:r>
            <a:endParaRPr lang="fr-FR" sz="1600" dirty="0">
              <a:effectLst/>
              <a:latin typeface="Comic Sans MS" panose="030F0702030302020204" pitchFamily="66"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911429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5079A05-44BA-4E39-9AB0-E30C40B6A8FF}"/>
              </a:ext>
            </a:extLst>
          </p:cNvPr>
          <p:cNvSpPr txBox="1"/>
          <p:nvPr/>
        </p:nvSpPr>
        <p:spPr>
          <a:xfrm>
            <a:off x="365761" y="893702"/>
            <a:ext cx="11513488" cy="4770537"/>
          </a:xfrm>
          <a:prstGeom prst="rect">
            <a:avLst/>
          </a:prstGeom>
          <a:noFill/>
        </p:spPr>
        <p:txBody>
          <a:bodyPr wrap="square">
            <a:spAutoFit/>
          </a:bodyPr>
          <a:lstStyle/>
          <a:p>
            <a:r>
              <a:rPr lang="fr-FR" sz="1600" b="1" i="1" u="sng" dirty="0">
                <a:effectLst/>
                <a:latin typeface="Comic Sans MS" panose="030F0702030302020204" pitchFamily="66" charset="0"/>
                <a:ea typeface="MS Mincho" panose="02020609040205080304" pitchFamily="49" charset="-128"/>
                <a:cs typeface="Times New Roman" panose="02020603050405020304" pitchFamily="18" charset="0"/>
              </a:rPr>
              <a:t>RAPPORT MORAL</a:t>
            </a:r>
          </a:p>
          <a:p>
            <a:endParaRPr lang="fr-FR" sz="1600" dirty="0">
              <a:effectLst/>
              <a:latin typeface="Comic Sans MS" panose="030F0702030302020204" pitchFamily="66" charset="0"/>
              <a:ea typeface="MS Mincho" panose="02020609040205080304" pitchFamily="49" charset="-128"/>
              <a:cs typeface="Times New Roman" panose="02020603050405020304" pitchFamily="18" charset="0"/>
            </a:endParaRPr>
          </a:p>
          <a:p>
            <a:r>
              <a:rPr lang="fr-FR" sz="1600" b="1" dirty="0">
                <a:effectLst/>
                <a:latin typeface="Comic Sans MS" panose="030F0702030302020204" pitchFamily="66" charset="0"/>
                <a:ea typeface="MS Mincho" panose="02020609040205080304" pitchFamily="49" charset="-128"/>
                <a:cs typeface="Times New Roman" panose="02020603050405020304" pitchFamily="18" charset="0"/>
              </a:rPr>
              <a:t>C’est grâce à la mobilisation de tous et à l’innovation que notre Association reste solide.</a:t>
            </a:r>
          </a:p>
          <a:p>
            <a:endParaRPr lang="fr-FR" sz="1600" b="1" dirty="0">
              <a:effectLst/>
              <a:latin typeface="Comic Sans MS" panose="030F0702030302020204" pitchFamily="66" charset="0"/>
              <a:ea typeface="MS Mincho" panose="02020609040205080304" pitchFamily="49" charset="-128"/>
              <a:cs typeface="Times New Roman" panose="02020603050405020304" pitchFamily="18" charset="0"/>
            </a:endParaRPr>
          </a:p>
          <a:p>
            <a:r>
              <a:rPr lang="fr-FR" sz="1600" dirty="0">
                <a:latin typeface="Comic Sans MS" panose="030F0702030302020204" pitchFamily="66" charset="0"/>
                <a:ea typeface="MS Mincho" panose="02020609040205080304" pitchFamily="49" charset="-128"/>
                <a:cs typeface="Times New Roman" panose="02020603050405020304" pitchFamily="18" charset="0"/>
              </a:rPr>
              <a:t>J</a:t>
            </a:r>
            <a:r>
              <a:rPr lang="fr-FR" sz="1600" b="1" dirty="0">
                <a:effectLst/>
                <a:latin typeface="Comic Sans MS" panose="030F0702030302020204" pitchFamily="66" charset="0"/>
                <a:ea typeface="MS Mincho" panose="02020609040205080304" pitchFamily="49" charset="-128"/>
                <a:cs typeface="Times New Roman" panose="02020603050405020304" pitchFamily="18" charset="0"/>
              </a:rPr>
              <a:t>e remercie tous nos partenaires, à commencer par notre ville de HYÈRES et ses </a:t>
            </a:r>
            <a:r>
              <a:rPr lang="fr-FR" sz="1600" b="1" dirty="0" err="1">
                <a:effectLst/>
                <a:latin typeface="Comic Sans MS" panose="030F0702030302020204" pitchFamily="66" charset="0"/>
                <a:ea typeface="MS Mincho" panose="02020609040205080304" pitchFamily="49" charset="-128"/>
                <a:cs typeface="Times New Roman" panose="02020603050405020304" pitchFamily="18" charset="0"/>
              </a:rPr>
              <a:t>elus</a:t>
            </a:r>
            <a:r>
              <a:rPr lang="fr-FR" sz="1600" b="1" dirty="0">
                <a:effectLst/>
                <a:latin typeface="Comic Sans MS" panose="030F0702030302020204" pitchFamily="66" charset="0"/>
                <a:ea typeface="MS Mincho" panose="02020609040205080304" pitchFamily="49" charset="-128"/>
                <a:cs typeface="Times New Roman" panose="02020603050405020304" pitchFamily="18" charset="0"/>
              </a:rPr>
              <a:t>, Notre Département du Var, nos Commerçants et partenaires: la FFR? LES RUNING DAYS? L’Aventure, les Arches, </a:t>
            </a:r>
            <a:r>
              <a:rPr lang="fr-FR" sz="1600" b="1" dirty="0" err="1">
                <a:effectLst/>
                <a:latin typeface="Comic Sans MS" panose="030F0702030302020204" pitchFamily="66" charset="0"/>
                <a:ea typeface="MS Mincho" panose="02020609040205080304" pitchFamily="49" charset="-128"/>
                <a:cs typeface="Times New Roman" panose="02020603050405020304" pitchFamily="18" charset="0"/>
              </a:rPr>
              <a:t>wallabis</a:t>
            </a:r>
            <a:r>
              <a:rPr lang="fr-FR" sz="1600" b="1" dirty="0">
                <a:effectLst/>
                <a:latin typeface="Comic Sans MS" panose="030F0702030302020204" pitchFamily="66" charset="0"/>
                <a:ea typeface="MS Mincho" panose="02020609040205080304" pitchFamily="49" charset="-128"/>
                <a:cs typeface="Times New Roman" panose="02020603050405020304" pitchFamily="18" charset="0"/>
              </a:rPr>
              <a:t>, boomerangs, le collectif des Lunetiers, Sud </a:t>
            </a:r>
            <a:r>
              <a:rPr lang="fr-FR" sz="1600" b="1" dirty="0" err="1">
                <a:latin typeface="Comic Sans MS" panose="030F0702030302020204" pitchFamily="66" charset="0"/>
                <a:ea typeface="MS Mincho" panose="02020609040205080304" pitchFamily="49" charset="-128"/>
                <a:cs typeface="Times New Roman" panose="02020603050405020304" pitchFamily="18" charset="0"/>
              </a:rPr>
              <a:t>é</a:t>
            </a:r>
            <a:r>
              <a:rPr lang="fr-FR" sz="1600" b="1" dirty="0" err="1">
                <a:effectLst/>
                <a:latin typeface="Comic Sans MS" panose="030F0702030302020204" pitchFamily="66" charset="0"/>
                <a:ea typeface="MS Mincho" panose="02020609040205080304" pitchFamily="49" charset="-128"/>
                <a:cs typeface="Times New Roman" panose="02020603050405020304" pitchFamily="18" charset="0"/>
              </a:rPr>
              <a:t>vation</a:t>
            </a:r>
            <a:r>
              <a:rPr lang="fr-FR" sz="1600" b="1" dirty="0">
                <a:effectLst/>
                <a:latin typeface="Comic Sans MS" panose="030F0702030302020204" pitchFamily="66" charset="0"/>
                <a:ea typeface="MS Mincho" panose="02020609040205080304" pitchFamily="49" charset="-128"/>
                <a:cs typeface="Times New Roman" panose="02020603050405020304" pitchFamily="18" charset="0"/>
              </a:rPr>
              <a:t>, </a:t>
            </a:r>
            <a:r>
              <a:rPr lang="fr-FR" sz="1600" b="1" dirty="0" err="1">
                <a:effectLst/>
                <a:latin typeface="Comic Sans MS" panose="030F0702030302020204" pitchFamily="66" charset="0"/>
                <a:ea typeface="MS Mincho" panose="02020609040205080304" pitchFamily="49" charset="-128"/>
                <a:cs typeface="Times New Roman" panose="02020603050405020304" pitchFamily="18" charset="0"/>
              </a:rPr>
              <a:t>Welcom</a:t>
            </a:r>
            <a:r>
              <a:rPr lang="fr-FR" sz="1600" b="1" dirty="0">
                <a:effectLst/>
                <a:latin typeface="Comic Sans MS" panose="030F0702030302020204" pitchFamily="66" charset="0"/>
                <a:ea typeface="MS Mincho" panose="02020609040205080304" pitchFamily="49" charset="-128"/>
                <a:cs typeface="Times New Roman" panose="02020603050405020304" pitchFamily="18" charset="0"/>
              </a:rPr>
              <a:t> café , nos Adhérents, ainsi que tous nos bénévoles qui donnent de leur temps précieux.</a:t>
            </a:r>
            <a:endParaRPr lang="fr-FR" sz="1600" dirty="0">
              <a:effectLst/>
              <a:latin typeface="Comic Sans MS" panose="030F0702030302020204" pitchFamily="66" charset="0"/>
              <a:ea typeface="MS Mincho" panose="02020609040205080304" pitchFamily="49" charset="-128"/>
              <a:cs typeface="Times New Roman" panose="02020603050405020304" pitchFamily="18" charset="0"/>
            </a:endParaRPr>
          </a:p>
          <a:p>
            <a:r>
              <a:rPr lang="fr-FR" sz="1600" b="1" dirty="0">
                <a:effectLst/>
                <a:latin typeface="Comic Sans MS" panose="030F0702030302020204" pitchFamily="66" charset="0"/>
                <a:ea typeface="MS Mincho" panose="02020609040205080304" pitchFamily="49" charset="-128"/>
                <a:cs typeface="Times New Roman" panose="02020603050405020304" pitchFamily="18" charset="0"/>
              </a:rPr>
              <a:t>Nous continuerons cette année de recruter et assurer la formation de nouveaux Animateurs pour les Brevets Fédéraux et accréditations. Nous formerons des serre-files en interne.</a:t>
            </a:r>
            <a:endParaRPr lang="fr-FR" sz="1600" dirty="0">
              <a:effectLst/>
              <a:latin typeface="Comic Sans MS" panose="030F0702030302020204" pitchFamily="66" charset="0"/>
              <a:ea typeface="MS Mincho" panose="02020609040205080304" pitchFamily="49" charset="-128"/>
              <a:cs typeface="Times New Roman" panose="02020603050405020304" pitchFamily="18" charset="0"/>
            </a:endParaRPr>
          </a:p>
          <a:p>
            <a:r>
              <a:rPr lang="fr-FR" sz="1600" b="1" dirty="0">
                <a:effectLst/>
                <a:latin typeface="Comic Sans MS" panose="030F0702030302020204" pitchFamily="66" charset="0"/>
                <a:ea typeface="MS Mincho" panose="02020609040205080304" pitchFamily="49" charset="-128"/>
                <a:cs typeface="Times New Roman" panose="02020603050405020304" pitchFamily="18" charset="0"/>
              </a:rPr>
              <a:t>Toujours attachés à la sécurité, nous assurerons le renouvellement des Brevets de Secours pour ceux qui arrivent à échéance et pour nos futurs Animateurs.</a:t>
            </a:r>
            <a:endParaRPr lang="fr-FR" sz="1600" dirty="0">
              <a:effectLst/>
              <a:latin typeface="Comic Sans MS" panose="030F0702030302020204" pitchFamily="66" charset="0"/>
              <a:ea typeface="MS Mincho" panose="02020609040205080304" pitchFamily="49" charset="-128"/>
              <a:cs typeface="Times New Roman" panose="02020603050405020304" pitchFamily="18" charset="0"/>
            </a:endParaRPr>
          </a:p>
          <a:p>
            <a:r>
              <a:rPr lang="fr-FR" sz="1600" b="1" dirty="0">
                <a:effectLst/>
                <a:latin typeface="Comic Sans MS" panose="030F0702030302020204" pitchFamily="66" charset="0"/>
                <a:ea typeface="MS Mincho" panose="02020609040205080304" pitchFamily="49" charset="-128"/>
                <a:cs typeface="Times New Roman" panose="02020603050405020304" pitchFamily="18" charset="0"/>
              </a:rPr>
              <a:t>Notre Association est une grande famille où les adhérents aiment échanger, partager, se réunir dans les moments joyeux, comme difficiles. Le lien social y est fort. La fréquence et la diversité de nos activités encadrées encouragent le public à nous rejoindre.</a:t>
            </a:r>
            <a:endParaRPr lang="fr-FR" sz="1600" dirty="0">
              <a:effectLst/>
              <a:latin typeface="Comic Sans MS" panose="030F0702030302020204" pitchFamily="66" charset="0"/>
              <a:ea typeface="MS Mincho" panose="02020609040205080304" pitchFamily="49" charset="-128"/>
              <a:cs typeface="Times New Roman" panose="02020603050405020304" pitchFamily="18" charset="0"/>
            </a:endParaRPr>
          </a:p>
          <a:p>
            <a:r>
              <a:rPr lang="fr-FR" sz="1600" b="1" dirty="0">
                <a:latin typeface="Comic Sans MS" panose="030F0702030302020204" pitchFamily="66" charset="0"/>
                <a:ea typeface="Cambria" panose="02040503050406030204" pitchFamily="18" charset="0"/>
                <a:cs typeface="Times New Roman" panose="02020603050405020304" pitchFamily="18" charset="0"/>
              </a:rPr>
              <a:t>I</a:t>
            </a:r>
            <a:r>
              <a:rPr lang="fr-FR" sz="1600" b="1" dirty="0">
                <a:effectLst/>
                <a:latin typeface="Comic Sans MS" panose="030F0702030302020204" pitchFamily="66" charset="0"/>
                <a:ea typeface="Cambria" panose="02040503050406030204" pitchFamily="18" charset="0"/>
                <a:cs typeface="Times New Roman" panose="02020603050405020304" pitchFamily="18" charset="0"/>
              </a:rPr>
              <a:t>l nous faut toujours rester </a:t>
            </a:r>
            <a:r>
              <a:rPr lang="fr-FR" sz="1600" b="1" dirty="0">
                <a:latin typeface="Comic Sans MS" panose="030F0702030302020204" pitchFamily="66" charset="0"/>
                <a:ea typeface="Cambria" panose="02040503050406030204" pitchFamily="18" charset="0"/>
                <a:cs typeface="Times New Roman" panose="02020603050405020304" pitchFamily="18" charset="0"/>
              </a:rPr>
              <a:t>humbles</a:t>
            </a:r>
            <a:r>
              <a:rPr lang="fr-FR" sz="1600" b="1" dirty="0">
                <a:effectLst/>
                <a:latin typeface="Comic Sans MS" panose="030F0702030302020204" pitchFamily="66" charset="0"/>
                <a:ea typeface="Cambria" panose="02040503050406030204" pitchFamily="18" charset="0"/>
                <a:cs typeface="Times New Roman" panose="02020603050405020304" pitchFamily="18" charset="0"/>
              </a:rPr>
              <a:t> et veiller au grain. Il nous faut avancer ensemble et chacun d’entre vous peut nous rejoindre et nous faire profiter de son expérience et de ses compétences</a:t>
            </a:r>
            <a:r>
              <a:rPr lang="fr-FR" sz="1600" b="1" dirty="0">
                <a:latin typeface="Comic Sans MS" panose="030F0702030302020204" pitchFamily="66" charset="0"/>
                <a:ea typeface="Cambria" panose="02040503050406030204" pitchFamily="18" charset="0"/>
                <a:cs typeface="Times New Roman" panose="02020603050405020304" pitchFamily="18" charset="0"/>
              </a:rPr>
              <a:t> pour </a:t>
            </a:r>
            <a:r>
              <a:rPr lang="fr-FR" sz="1600" b="1" dirty="0">
                <a:effectLst/>
                <a:latin typeface="Comic Sans MS" panose="030F0702030302020204" pitchFamily="66" charset="0"/>
                <a:ea typeface="Cambria" panose="02040503050406030204" pitchFamily="18" charset="0"/>
                <a:cs typeface="Times New Roman" panose="02020603050405020304" pitchFamily="18" charset="0"/>
              </a:rPr>
              <a:t>devenir membre du Bureau, du Comité Directeur</a:t>
            </a:r>
            <a:r>
              <a:rPr lang="fr-FR" sz="1600" b="1" dirty="0">
                <a:latin typeface="Comic Sans MS" panose="030F0702030302020204" pitchFamily="66" charset="0"/>
                <a:ea typeface="Cambria" panose="02040503050406030204" pitchFamily="18" charset="0"/>
                <a:cs typeface="Times New Roman" panose="02020603050405020304" pitchFamily="18" charset="0"/>
              </a:rPr>
              <a:t> et </a:t>
            </a:r>
            <a:r>
              <a:rPr lang="fr-FR" sz="1600" b="1" dirty="0">
                <a:effectLst/>
                <a:latin typeface="Comic Sans MS" panose="030F0702030302020204" pitchFamily="66" charset="0"/>
                <a:ea typeface="Cambria" panose="02040503050406030204" pitchFamily="18" charset="0"/>
                <a:cs typeface="Times New Roman" panose="02020603050405020304" pitchFamily="18" charset="0"/>
              </a:rPr>
              <a:t>Animateur</a:t>
            </a:r>
            <a:r>
              <a:rPr lang="fr-FR" sz="1600" b="1" dirty="0">
                <a:latin typeface="Comic Sans MS" panose="030F0702030302020204" pitchFamily="66" charset="0"/>
                <a:ea typeface="Cambria" panose="02040503050406030204" pitchFamily="18" charset="0"/>
                <a:cs typeface="Times New Roman" panose="02020603050405020304" pitchFamily="18" charset="0"/>
              </a:rPr>
              <a:t>.</a:t>
            </a:r>
          </a:p>
          <a:p>
            <a:endParaRPr lang="fr-FR" sz="1600" dirty="0">
              <a:latin typeface="Comic Sans MS" panose="030F0702030302020204" pitchFamily="66" charset="0"/>
            </a:endParaRPr>
          </a:p>
        </p:txBody>
      </p:sp>
      <p:sp>
        <p:nvSpPr>
          <p:cNvPr id="5" name="ZoneTexte 4">
            <a:extLst>
              <a:ext uri="{FF2B5EF4-FFF2-40B4-BE49-F238E27FC236}">
                <a16:creationId xmlns:a16="http://schemas.microsoft.com/office/drawing/2014/main" id="{8DDF9531-D92F-48A8-B44F-329429F79D8B}"/>
              </a:ext>
            </a:extLst>
          </p:cNvPr>
          <p:cNvSpPr txBox="1"/>
          <p:nvPr/>
        </p:nvSpPr>
        <p:spPr>
          <a:xfrm>
            <a:off x="500932" y="5325075"/>
            <a:ext cx="11034423" cy="5847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1" i="0" u="sng" strike="noStrike" kern="1200" cap="none" spc="0" normalizeH="0" baseline="0" noProof="0" dirty="0">
              <a:ln>
                <a:noFill/>
              </a:ln>
              <a:solidFill>
                <a:prstClr val="black"/>
              </a:solidFill>
              <a:effectLst/>
              <a:uLnTx/>
              <a:uFillTx/>
              <a:latin typeface="Comic Sans MS" panose="030F0702030302020204" pitchFamily="66" charset="0"/>
              <a:ea typeface="MS Mincho" panose="02020609040205080304" pitchFamily="49"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sng" strike="noStrike" kern="1200" cap="none" spc="0" normalizeH="0" baseline="0" noProof="0" dirty="0">
                <a:ln>
                  <a:noFill/>
                </a:ln>
                <a:solidFill>
                  <a:prstClr val="black"/>
                </a:solidFill>
                <a:effectLst/>
                <a:uLnTx/>
                <a:uFillTx/>
                <a:latin typeface="Comic Sans MS" panose="030F0702030302020204" pitchFamily="66" charset="0"/>
                <a:ea typeface="MS Mincho" panose="02020609040205080304" pitchFamily="49" charset="-128"/>
                <a:cs typeface="Times New Roman" panose="02020603050405020304" pitchFamily="18" charset="0"/>
              </a:rPr>
              <a:t>APPROBATION du RAPPORT MORAL</a:t>
            </a:r>
            <a:endParaRPr kumimoji="0" lang="fr-FR" sz="1600" b="0" i="0" u="none" strike="noStrike" kern="1200" cap="none" spc="0" normalizeH="0" baseline="0" noProof="0" dirty="0">
              <a:ln>
                <a:noFill/>
              </a:ln>
              <a:solidFill>
                <a:prstClr val="black"/>
              </a:solidFill>
              <a:effectLst/>
              <a:uLnTx/>
              <a:uFillTx/>
              <a:latin typeface="Comic Sans MS" panose="030F0702030302020204" pitchFamily="66"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048095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28DC2ED-23A9-4812-8420-7BDBB3A45F09}"/>
              </a:ext>
            </a:extLst>
          </p:cNvPr>
          <p:cNvSpPr txBox="1"/>
          <p:nvPr/>
        </p:nvSpPr>
        <p:spPr>
          <a:xfrm>
            <a:off x="2059388" y="453224"/>
            <a:ext cx="7347005" cy="584775"/>
          </a:xfrm>
          <a:prstGeom prst="rect">
            <a:avLst/>
          </a:prstGeom>
          <a:noFill/>
        </p:spPr>
        <p:txBody>
          <a:bodyPr wrap="square" rtlCol="0">
            <a:spAutoFit/>
          </a:bodyPr>
          <a:lstStyle/>
          <a:p>
            <a:pPr algn="ctr"/>
            <a:r>
              <a:rPr lang="fr-FR" sz="3200" b="1" dirty="0">
                <a:latin typeface="Comic Sans MS" panose="030F0702030302020204" pitchFamily="66" charset="0"/>
              </a:rPr>
              <a:t>LE MOT DU PRÉSIDENT</a:t>
            </a:r>
          </a:p>
        </p:txBody>
      </p:sp>
      <p:sp>
        <p:nvSpPr>
          <p:cNvPr id="4" name="ZoneTexte 3">
            <a:extLst>
              <a:ext uri="{FF2B5EF4-FFF2-40B4-BE49-F238E27FC236}">
                <a16:creationId xmlns:a16="http://schemas.microsoft.com/office/drawing/2014/main" id="{9D90B3A8-26CE-4152-AAC5-21DF2707D25A}"/>
              </a:ext>
            </a:extLst>
          </p:cNvPr>
          <p:cNvSpPr txBox="1"/>
          <p:nvPr/>
        </p:nvSpPr>
        <p:spPr>
          <a:xfrm>
            <a:off x="1266244" y="1380518"/>
            <a:ext cx="9030693" cy="4216539"/>
          </a:xfrm>
          <a:prstGeom prst="rect">
            <a:avLst/>
          </a:prstGeom>
          <a:noFill/>
        </p:spPr>
        <p:txBody>
          <a:bodyPr wrap="square">
            <a:spAutoFit/>
          </a:bodyPr>
          <a:lstStyle/>
          <a:p>
            <a:r>
              <a:rPr lang="fr-FR" b="1" dirty="0">
                <a:effectLst/>
                <a:latin typeface="Comic Sans MS" panose="030F0702030302020204" pitchFamily="66" charset="0"/>
                <a:ea typeface="Cambria" panose="02040503050406030204" pitchFamily="18" charset="0"/>
                <a:cs typeface="Times New Roman" panose="02020603050405020304" pitchFamily="18" charset="0"/>
              </a:rPr>
              <a:t>Bonjour à Toutes et Tous,</a:t>
            </a:r>
          </a:p>
          <a:p>
            <a:endParaRPr lang="fr-FR" b="1" dirty="0">
              <a:effectLst/>
              <a:latin typeface="Comic Sans MS" panose="030F0702030302020204" pitchFamily="66" charset="0"/>
              <a:ea typeface="Cambria" panose="02040503050406030204" pitchFamily="18" charset="0"/>
              <a:cs typeface="Times New Roman" panose="02020603050405020304" pitchFamily="18" charset="0"/>
            </a:endParaRPr>
          </a:p>
          <a:p>
            <a:r>
              <a:rPr lang="fr-FR" b="1" dirty="0">
                <a:latin typeface="Comic Sans MS" panose="030F0702030302020204" pitchFamily="66" charset="0"/>
                <a:ea typeface="Cambria" panose="02040503050406030204" pitchFamily="18" charset="0"/>
                <a:cs typeface="Times New Roman" panose="02020603050405020304" pitchFamily="18" charset="0"/>
              </a:rPr>
              <a:t>P</a:t>
            </a:r>
            <a:r>
              <a:rPr lang="fr-FR" b="1" dirty="0">
                <a:effectLst/>
                <a:latin typeface="Comic Sans MS" panose="030F0702030302020204" pitchFamily="66" charset="0"/>
                <a:ea typeface="Cambria" panose="02040503050406030204" pitchFamily="18" charset="0"/>
                <a:cs typeface="Times New Roman" panose="02020603050405020304" pitchFamily="18" charset="0"/>
              </a:rPr>
              <a:t>articiper à cette nouvelle A.G. est un geste de remerciement envers </a:t>
            </a:r>
            <a:r>
              <a:rPr lang="fr-FR" b="1" dirty="0">
                <a:latin typeface="Comic Sans MS" panose="030F0702030302020204" pitchFamily="66" charset="0"/>
                <a:ea typeface="Cambria" panose="02040503050406030204" pitchFamily="18" charset="0"/>
                <a:cs typeface="Times New Roman" panose="02020603050405020304" pitchFamily="18" charset="0"/>
              </a:rPr>
              <a:t>t</a:t>
            </a:r>
            <a:r>
              <a:rPr lang="fr-FR" b="1" dirty="0">
                <a:effectLst/>
                <a:latin typeface="Comic Sans MS" panose="030F0702030302020204" pitchFamily="66" charset="0"/>
                <a:ea typeface="Cambria" panose="02040503050406030204" pitchFamily="18" charset="0"/>
                <a:cs typeface="Times New Roman" panose="02020603050405020304" pitchFamily="18" charset="0"/>
              </a:rPr>
              <a:t>ous nos bénévoles motivés, qui donnent de leur temps et travaillent dans l’ombre. Vous êtes les hérauts et les messagers de notre Club. Merci pour votre fidélité.</a:t>
            </a:r>
            <a:endParaRPr lang="fr-FR" dirty="0">
              <a:effectLst/>
              <a:latin typeface="Cambria" panose="02040503050406030204" pitchFamily="18" charset="0"/>
              <a:ea typeface="Cambria" panose="02040503050406030204" pitchFamily="18" charset="0"/>
              <a:cs typeface="Times New Roman" panose="02020603050405020304" pitchFamily="18" charset="0"/>
            </a:endParaRPr>
          </a:p>
          <a:p>
            <a:r>
              <a:rPr lang="fr-FR" b="1" dirty="0">
                <a:latin typeface="Comic Sans MS" panose="030F0702030302020204" pitchFamily="66" charset="0"/>
                <a:ea typeface="Cambria" panose="02040503050406030204" pitchFamily="18" charset="0"/>
                <a:cs typeface="Times New Roman" panose="02020603050405020304" pitchFamily="18" charset="0"/>
              </a:rPr>
              <a:t>Au cours de cet exercice, nous étions prêts de 400 </a:t>
            </a:r>
            <a:r>
              <a:rPr lang="fr-FR" b="1" dirty="0">
                <a:effectLst/>
                <a:latin typeface="Comic Sans MS" panose="030F0702030302020204" pitchFamily="66" charset="0"/>
                <a:ea typeface="Cambria" panose="02040503050406030204" pitchFamily="18" charset="0"/>
                <a:cs typeface="Times New Roman" panose="02020603050405020304" pitchFamily="18" charset="0"/>
              </a:rPr>
              <a:t>adhérents. Nous sommes fiers de vous rappeler et de montrer à nos élus, le poids et de la place que représente notre association au sein de notre ville d’HYÈRES, de notre département du Var et de notre région PACA.</a:t>
            </a:r>
            <a:endParaRPr lang="fr-FR" dirty="0">
              <a:effectLst/>
              <a:latin typeface="Cambria" panose="02040503050406030204" pitchFamily="18" charset="0"/>
              <a:ea typeface="Cambria" panose="02040503050406030204" pitchFamily="18" charset="0"/>
              <a:cs typeface="Times New Roman" panose="02020603050405020304" pitchFamily="18" charset="0"/>
            </a:endParaRPr>
          </a:p>
          <a:p>
            <a:pPr algn="ctr"/>
            <a:r>
              <a:rPr lang="fr-FR" sz="1600" b="1" dirty="0">
                <a:effectLst/>
                <a:latin typeface="Comic Sans MS" panose="030F0702030302020204" pitchFamily="66" charset="0"/>
                <a:ea typeface="Cambria" panose="02040503050406030204" pitchFamily="18" charset="0"/>
                <a:cs typeface="Times New Roman" panose="02020603050405020304" pitchFamily="18" charset="0"/>
              </a:rPr>
              <a:t> </a:t>
            </a:r>
            <a:endParaRPr lang="fr-FR" sz="1600" dirty="0">
              <a:effectLst/>
              <a:latin typeface="Cambria" panose="02040503050406030204" pitchFamily="18" charset="0"/>
              <a:ea typeface="Cambria" panose="02040503050406030204" pitchFamily="18" charset="0"/>
              <a:cs typeface="Times New Roman" panose="02020603050405020304" pitchFamily="18" charset="0"/>
            </a:endParaRPr>
          </a:p>
          <a:p>
            <a:pPr algn="ctr"/>
            <a:r>
              <a:rPr lang="fr-FR" sz="2000" b="1" u="sng" dirty="0">
                <a:effectLst/>
                <a:latin typeface="Comic Sans MS" panose="030F0702030302020204" pitchFamily="66" charset="0"/>
                <a:ea typeface="Cambria" panose="02040503050406030204" pitchFamily="18" charset="0"/>
                <a:cs typeface="Times New Roman" panose="02020603050405020304" pitchFamily="18" charset="0"/>
              </a:rPr>
              <a:t> QUORUM</a:t>
            </a:r>
            <a:endParaRPr lang="fr-FR" sz="2000" dirty="0">
              <a:effectLst/>
              <a:latin typeface="Cambria" panose="02040503050406030204" pitchFamily="18" charset="0"/>
              <a:ea typeface="Cambria" panose="02040503050406030204" pitchFamily="18" charset="0"/>
              <a:cs typeface="Times New Roman" panose="02020603050405020304" pitchFamily="18" charset="0"/>
            </a:endParaRPr>
          </a:p>
          <a:p>
            <a:r>
              <a:rPr lang="fr-FR" sz="1600" b="1" dirty="0">
                <a:effectLst/>
                <a:latin typeface="Comic Sans MS" panose="030F0702030302020204" pitchFamily="66" charset="0"/>
                <a:ea typeface="Cambria" panose="02040503050406030204" pitchFamily="18" charset="0"/>
                <a:cs typeface="Times New Roman" panose="02020603050405020304" pitchFamily="18" charset="0"/>
              </a:rPr>
              <a:t> </a:t>
            </a:r>
            <a:endParaRPr lang="fr-FR" sz="1600" dirty="0">
              <a:effectLst/>
              <a:latin typeface="Cambria" panose="02040503050406030204" pitchFamily="18" charset="0"/>
              <a:ea typeface="Cambria" panose="02040503050406030204" pitchFamily="18" charset="0"/>
              <a:cs typeface="Times New Roman" panose="02020603050405020304" pitchFamily="18" charset="0"/>
            </a:endParaRPr>
          </a:p>
          <a:p>
            <a:r>
              <a:rPr lang="fr-FR" b="1" dirty="0">
                <a:effectLst/>
                <a:latin typeface="Comic Sans MS" panose="030F0702030302020204" pitchFamily="66" charset="0"/>
                <a:ea typeface="Cambria" panose="02040503050406030204" pitchFamily="18" charset="0"/>
                <a:cs typeface="Times New Roman" panose="02020603050405020304" pitchFamily="18" charset="0"/>
              </a:rPr>
              <a:t>Conformément à l’article 7.2 de nos statuts, la présence du ¼ des Inscrits est largement atteinte. En conséquence, je déclare l’Assemblée Générale 2025 ouverte.</a:t>
            </a:r>
            <a:endParaRPr lang="fr-FR"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37872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1">
            <a:extLst>
              <a:ext uri="{FF2B5EF4-FFF2-40B4-BE49-F238E27FC236}">
                <a16:creationId xmlns:a16="http://schemas.microsoft.com/office/drawing/2014/main" id="{2C0C636B-CBFD-B3DA-D556-0413DC49832F}"/>
              </a:ext>
            </a:extLst>
          </p:cNvPr>
          <p:cNvGraphicFramePr>
            <a:graphicFrameLocks/>
          </p:cNvGraphicFramePr>
          <p:nvPr/>
        </p:nvGraphicFramePr>
        <p:xfrm>
          <a:off x="4238628" y="557212"/>
          <a:ext cx="7372350" cy="57435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au 2">
            <a:extLst>
              <a:ext uri="{FF2B5EF4-FFF2-40B4-BE49-F238E27FC236}">
                <a16:creationId xmlns:a16="http://schemas.microsoft.com/office/drawing/2014/main" id="{484512D5-7B19-4723-9615-93BB9859FBA9}"/>
              </a:ext>
            </a:extLst>
          </p:cNvPr>
          <p:cNvGraphicFramePr>
            <a:graphicFrameLocks noGrp="1"/>
          </p:cNvGraphicFramePr>
          <p:nvPr/>
        </p:nvGraphicFramePr>
        <p:xfrm>
          <a:off x="182018" y="1075267"/>
          <a:ext cx="3577181" cy="4740539"/>
        </p:xfrm>
        <a:graphic>
          <a:graphicData uri="http://schemas.openxmlformats.org/drawingml/2006/table">
            <a:tbl>
              <a:tblPr/>
              <a:tblGrid>
                <a:gridCol w="2466372">
                  <a:extLst>
                    <a:ext uri="{9D8B030D-6E8A-4147-A177-3AD203B41FA5}">
                      <a16:colId xmlns:a16="http://schemas.microsoft.com/office/drawing/2014/main" val="783097699"/>
                    </a:ext>
                  </a:extLst>
                </a:gridCol>
                <a:gridCol w="1110809">
                  <a:extLst>
                    <a:ext uri="{9D8B030D-6E8A-4147-A177-3AD203B41FA5}">
                      <a16:colId xmlns:a16="http://schemas.microsoft.com/office/drawing/2014/main" val="566356522"/>
                    </a:ext>
                  </a:extLst>
                </a:gridCol>
              </a:tblGrid>
              <a:tr h="447925">
                <a:tc>
                  <a:txBody>
                    <a:bodyPr/>
                    <a:lstStyle/>
                    <a:p>
                      <a:pPr algn="ctr" fontAlgn="ctr"/>
                      <a:r>
                        <a:rPr lang="fr-FR" sz="1200" b="1" i="0" u="none" strike="noStrike" dirty="0">
                          <a:solidFill>
                            <a:srgbClr val="000000"/>
                          </a:solidFill>
                          <a:effectLst/>
                          <a:latin typeface="Aptos Narrow" panose="02110004020202020204"/>
                        </a:rPr>
                        <a:t>LCMA</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2CEEF"/>
                    </a:solidFill>
                  </a:tcPr>
                </a:tc>
                <a:tc>
                  <a:txBody>
                    <a:bodyPr/>
                    <a:lstStyle/>
                    <a:p>
                      <a:pPr algn="ctr" fontAlgn="ctr"/>
                      <a:r>
                        <a:rPr lang="fr-FR" sz="1200" b="1" i="0" u="none" strike="noStrike">
                          <a:solidFill>
                            <a:srgbClr val="000000"/>
                          </a:solidFill>
                          <a:effectLst/>
                          <a:latin typeface="Aptos Narrow" panose="02110004020202020204"/>
                        </a:rPr>
                        <a:t>72</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BE2D5"/>
                    </a:solidFill>
                  </a:tcPr>
                </a:tc>
                <a:extLst>
                  <a:ext uri="{0D108BD9-81ED-4DB2-BD59-A6C34878D82A}">
                    <a16:rowId xmlns:a16="http://schemas.microsoft.com/office/drawing/2014/main" val="233179439"/>
                  </a:ext>
                </a:extLst>
              </a:tr>
              <a:tr h="447925">
                <a:tc>
                  <a:txBody>
                    <a:bodyPr/>
                    <a:lstStyle/>
                    <a:p>
                      <a:pPr algn="ctr" fontAlgn="ctr"/>
                      <a:r>
                        <a:rPr lang="fr-FR" sz="1200" b="1" i="0" u="none" strike="noStrike">
                          <a:solidFill>
                            <a:srgbClr val="000000"/>
                          </a:solidFill>
                          <a:effectLst/>
                          <a:latin typeface="Aptos Narrow" panose="02110004020202020204"/>
                        </a:rPr>
                        <a:t>MN</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rgbClr val="F2CEEF"/>
                    </a:solidFill>
                  </a:tcPr>
                </a:tc>
                <a:tc>
                  <a:txBody>
                    <a:bodyPr/>
                    <a:lstStyle/>
                    <a:p>
                      <a:pPr algn="ctr" fontAlgn="ctr"/>
                      <a:r>
                        <a:rPr lang="fr-FR" sz="1200" b="1" i="0" u="none" strike="noStrike">
                          <a:solidFill>
                            <a:srgbClr val="000000"/>
                          </a:solidFill>
                          <a:effectLst/>
                          <a:latin typeface="Aptos Narrow" panose="02110004020202020204"/>
                        </a:rPr>
                        <a:t>82</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FBE2D5"/>
                    </a:solidFill>
                  </a:tcPr>
                </a:tc>
                <a:extLst>
                  <a:ext uri="{0D108BD9-81ED-4DB2-BD59-A6C34878D82A}">
                    <a16:rowId xmlns:a16="http://schemas.microsoft.com/office/drawing/2014/main" val="2687157936"/>
                  </a:ext>
                </a:extLst>
              </a:tr>
              <a:tr h="447925">
                <a:tc>
                  <a:txBody>
                    <a:bodyPr/>
                    <a:lstStyle/>
                    <a:p>
                      <a:pPr algn="ctr" fontAlgn="ctr"/>
                      <a:r>
                        <a:rPr lang="fr-FR" sz="1200" b="1" i="0" u="none" strike="noStrike">
                          <a:solidFill>
                            <a:srgbClr val="000000"/>
                          </a:solidFill>
                          <a:effectLst/>
                          <a:latin typeface="Aptos Narrow" panose="02110004020202020204"/>
                        </a:rPr>
                        <a:t>MN Santé</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rgbClr val="F2CEEF"/>
                    </a:solidFill>
                  </a:tcPr>
                </a:tc>
                <a:tc>
                  <a:txBody>
                    <a:bodyPr/>
                    <a:lstStyle/>
                    <a:p>
                      <a:pPr algn="ctr" fontAlgn="ctr"/>
                      <a:r>
                        <a:rPr lang="fr-FR" sz="1200" b="1" i="0" u="none" strike="noStrike">
                          <a:solidFill>
                            <a:srgbClr val="000000"/>
                          </a:solidFill>
                          <a:effectLst/>
                          <a:latin typeface="Aptos Narrow" panose="02110004020202020204"/>
                        </a:rPr>
                        <a:t>19</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FBE2D5"/>
                    </a:solidFill>
                  </a:tcPr>
                </a:tc>
                <a:extLst>
                  <a:ext uri="{0D108BD9-81ED-4DB2-BD59-A6C34878D82A}">
                    <a16:rowId xmlns:a16="http://schemas.microsoft.com/office/drawing/2014/main" val="2410834293"/>
                  </a:ext>
                </a:extLst>
              </a:tr>
              <a:tr h="435483">
                <a:tc>
                  <a:txBody>
                    <a:bodyPr/>
                    <a:lstStyle/>
                    <a:p>
                      <a:pPr algn="ctr" fontAlgn="ctr"/>
                      <a:r>
                        <a:rPr lang="fr-FR" sz="1200" b="1" i="0" u="none" strike="noStrike">
                          <a:solidFill>
                            <a:srgbClr val="000000"/>
                          </a:solidFill>
                          <a:effectLst/>
                          <a:latin typeface="Aptos Narrow" panose="02110004020202020204"/>
                        </a:rPr>
                        <a:t>Santé</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rgbClr val="F2CEEF"/>
                    </a:solidFill>
                  </a:tcPr>
                </a:tc>
                <a:tc>
                  <a:txBody>
                    <a:bodyPr/>
                    <a:lstStyle/>
                    <a:p>
                      <a:pPr algn="ctr" fontAlgn="ctr"/>
                      <a:r>
                        <a:rPr lang="fr-FR" sz="1200" b="1" i="0" u="none" strike="noStrike">
                          <a:solidFill>
                            <a:srgbClr val="000000"/>
                          </a:solidFill>
                          <a:effectLst/>
                          <a:latin typeface="Aptos Narrow" panose="02110004020202020204"/>
                        </a:rPr>
                        <a:t>59</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FBE2D5"/>
                    </a:solidFill>
                  </a:tcPr>
                </a:tc>
                <a:extLst>
                  <a:ext uri="{0D108BD9-81ED-4DB2-BD59-A6C34878D82A}">
                    <a16:rowId xmlns:a16="http://schemas.microsoft.com/office/drawing/2014/main" val="3678695421"/>
                  </a:ext>
                </a:extLst>
              </a:tr>
              <a:tr h="447925">
                <a:tc>
                  <a:txBody>
                    <a:bodyPr/>
                    <a:lstStyle/>
                    <a:p>
                      <a:pPr algn="ctr" fontAlgn="ctr"/>
                      <a:r>
                        <a:rPr lang="fr-FR" sz="1200" b="1" i="0" u="none" strike="noStrike">
                          <a:solidFill>
                            <a:srgbClr val="000000"/>
                          </a:solidFill>
                          <a:effectLst/>
                          <a:latin typeface="Aptos Narrow" panose="02110004020202020204"/>
                        </a:rPr>
                        <a:t>Urbaine</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rgbClr val="F2CEEF"/>
                    </a:solidFill>
                  </a:tcPr>
                </a:tc>
                <a:tc>
                  <a:txBody>
                    <a:bodyPr/>
                    <a:lstStyle/>
                    <a:p>
                      <a:pPr algn="ctr" fontAlgn="ctr"/>
                      <a:r>
                        <a:rPr lang="fr-FR" sz="1200" b="1" i="0" u="none" strike="noStrike">
                          <a:solidFill>
                            <a:srgbClr val="000000"/>
                          </a:solidFill>
                          <a:effectLst/>
                          <a:latin typeface="Aptos Narrow" panose="02110004020202020204"/>
                        </a:rPr>
                        <a:t>4</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FBE2D5"/>
                    </a:solidFill>
                  </a:tcPr>
                </a:tc>
                <a:extLst>
                  <a:ext uri="{0D108BD9-81ED-4DB2-BD59-A6C34878D82A}">
                    <a16:rowId xmlns:a16="http://schemas.microsoft.com/office/drawing/2014/main" val="789605892"/>
                  </a:ext>
                </a:extLst>
              </a:tr>
              <a:tr h="447925">
                <a:tc>
                  <a:txBody>
                    <a:bodyPr/>
                    <a:lstStyle/>
                    <a:p>
                      <a:pPr algn="ctr" fontAlgn="ctr"/>
                      <a:r>
                        <a:rPr lang="fr-FR" sz="1200" b="1" i="0" u="none" strike="noStrike">
                          <a:solidFill>
                            <a:srgbClr val="000000"/>
                          </a:solidFill>
                          <a:effectLst/>
                          <a:latin typeface="Aptos Narrow" panose="02110004020202020204"/>
                        </a:rPr>
                        <a:t>RP demi journée</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rgbClr val="F2CEEF"/>
                    </a:solidFill>
                  </a:tcPr>
                </a:tc>
                <a:tc>
                  <a:txBody>
                    <a:bodyPr/>
                    <a:lstStyle/>
                    <a:p>
                      <a:pPr algn="ctr" fontAlgn="ctr"/>
                      <a:r>
                        <a:rPr lang="fr-FR" sz="1200" b="1" i="0" u="none" strike="noStrike">
                          <a:solidFill>
                            <a:srgbClr val="000000"/>
                          </a:solidFill>
                          <a:effectLst/>
                          <a:latin typeface="Aptos Narrow" panose="02110004020202020204"/>
                        </a:rPr>
                        <a:t>33</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FBE2D5"/>
                    </a:solidFill>
                  </a:tcPr>
                </a:tc>
                <a:extLst>
                  <a:ext uri="{0D108BD9-81ED-4DB2-BD59-A6C34878D82A}">
                    <a16:rowId xmlns:a16="http://schemas.microsoft.com/office/drawing/2014/main" val="454363768"/>
                  </a:ext>
                </a:extLst>
              </a:tr>
              <a:tr h="460367">
                <a:tc>
                  <a:txBody>
                    <a:bodyPr/>
                    <a:lstStyle/>
                    <a:p>
                      <a:pPr algn="ctr" fontAlgn="ctr"/>
                      <a:r>
                        <a:rPr lang="fr-FR" sz="1200" b="1" i="0" u="none" strike="noStrike">
                          <a:solidFill>
                            <a:srgbClr val="000000"/>
                          </a:solidFill>
                          <a:effectLst/>
                          <a:latin typeface="Aptos Narrow" panose="02110004020202020204"/>
                        </a:rPr>
                        <a:t>RP E2</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rgbClr val="F2CEEF"/>
                    </a:solidFill>
                  </a:tcPr>
                </a:tc>
                <a:tc>
                  <a:txBody>
                    <a:bodyPr/>
                    <a:lstStyle/>
                    <a:p>
                      <a:pPr algn="ctr" fontAlgn="ctr"/>
                      <a:r>
                        <a:rPr lang="fr-FR" sz="1200" b="1" i="0" u="none" strike="noStrike">
                          <a:solidFill>
                            <a:srgbClr val="000000"/>
                          </a:solidFill>
                          <a:effectLst/>
                          <a:latin typeface="Aptos Narrow" panose="02110004020202020204"/>
                        </a:rPr>
                        <a:t>38</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FBE2D5"/>
                    </a:solidFill>
                  </a:tcPr>
                </a:tc>
                <a:extLst>
                  <a:ext uri="{0D108BD9-81ED-4DB2-BD59-A6C34878D82A}">
                    <a16:rowId xmlns:a16="http://schemas.microsoft.com/office/drawing/2014/main" val="197589403"/>
                  </a:ext>
                </a:extLst>
              </a:tr>
              <a:tr h="447925">
                <a:tc>
                  <a:txBody>
                    <a:bodyPr/>
                    <a:lstStyle/>
                    <a:p>
                      <a:pPr algn="ctr" fontAlgn="ctr"/>
                      <a:r>
                        <a:rPr lang="fr-FR" sz="1200" b="1" i="0" u="none" strike="noStrike">
                          <a:solidFill>
                            <a:srgbClr val="000000"/>
                          </a:solidFill>
                          <a:effectLst/>
                          <a:latin typeface="Aptos Narrow" panose="02110004020202020204"/>
                        </a:rPr>
                        <a:t>RP E3</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rgbClr val="F2CEEF"/>
                    </a:solidFill>
                  </a:tcPr>
                </a:tc>
                <a:tc>
                  <a:txBody>
                    <a:bodyPr/>
                    <a:lstStyle/>
                    <a:p>
                      <a:pPr algn="ctr" fontAlgn="ctr"/>
                      <a:r>
                        <a:rPr lang="fr-FR" sz="1200" b="1" i="0" u="none" strike="noStrike">
                          <a:solidFill>
                            <a:srgbClr val="000000"/>
                          </a:solidFill>
                          <a:effectLst/>
                          <a:latin typeface="Aptos Narrow" panose="02110004020202020204"/>
                        </a:rPr>
                        <a:t>69</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FBE2D5"/>
                    </a:solidFill>
                  </a:tcPr>
                </a:tc>
                <a:extLst>
                  <a:ext uri="{0D108BD9-81ED-4DB2-BD59-A6C34878D82A}">
                    <a16:rowId xmlns:a16="http://schemas.microsoft.com/office/drawing/2014/main" val="852482128"/>
                  </a:ext>
                </a:extLst>
              </a:tr>
              <a:tr h="423040">
                <a:tc>
                  <a:txBody>
                    <a:bodyPr/>
                    <a:lstStyle/>
                    <a:p>
                      <a:pPr algn="ctr" fontAlgn="ctr"/>
                      <a:r>
                        <a:rPr lang="fr-FR" sz="1200" b="1" i="0" u="none" strike="noStrike">
                          <a:solidFill>
                            <a:srgbClr val="000000"/>
                          </a:solidFill>
                          <a:effectLst/>
                          <a:latin typeface="Aptos Narrow" panose="02110004020202020204"/>
                        </a:rPr>
                        <a:t>RP E4</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rgbClr val="F2CEEF"/>
                    </a:solidFill>
                  </a:tcPr>
                </a:tc>
                <a:tc>
                  <a:txBody>
                    <a:bodyPr/>
                    <a:lstStyle/>
                    <a:p>
                      <a:pPr algn="ctr" fontAlgn="ctr"/>
                      <a:r>
                        <a:rPr lang="fr-FR" sz="1200" b="1" i="0" u="none" strike="noStrike">
                          <a:solidFill>
                            <a:srgbClr val="000000"/>
                          </a:solidFill>
                          <a:effectLst/>
                          <a:latin typeface="Aptos Narrow" panose="02110004020202020204"/>
                        </a:rPr>
                        <a:t>24</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FBE2D5"/>
                    </a:solidFill>
                  </a:tcPr>
                </a:tc>
                <a:extLst>
                  <a:ext uri="{0D108BD9-81ED-4DB2-BD59-A6C34878D82A}">
                    <a16:rowId xmlns:a16="http://schemas.microsoft.com/office/drawing/2014/main" val="1118053484"/>
                  </a:ext>
                </a:extLst>
              </a:tr>
              <a:tr h="460367">
                <a:tc>
                  <a:txBody>
                    <a:bodyPr/>
                    <a:lstStyle/>
                    <a:p>
                      <a:pPr algn="ctr" fontAlgn="ctr"/>
                      <a:r>
                        <a:rPr lang="fr-FR" sz="1200" b="1" i="0" u="none" strike="noStrike">
                          <a:solidFill>
                            <a:srgbClr val="000000"/>
                          </a:solidFill>
                          <a:effectLst/>
                          <a:latin typeface="Aptos Narrow" panose="02110004020202020204"/>
                        </a:rPr>
                        <a:t>RP E 5</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rgbClr val="F2CEEF"/>
                    </a:solidFill>
                  </a:tcPr>
                </a:tc>
                <a:tc>
                  <a:txBody>
                    <a:bodyPr/>
                    <a:lstStyle/>
                    <a:p>
                      <a:pPr algn="ctr" fontAlgn="ctr"/>
                      <a:r>
                        <a:rPr lang="fr-FR" sz="1200" b="1" i="0" u="none" strike="noStrike">
                          <a:solidFill>
                            <a:srgbClr val="000000"/>
                          </a:solidFill>
                          <a:effectLst/>
                          <a:latin typeface="Aptos Narrow" panose="02110004020202020204"/>
                        </a:rPr>
                        <a:t>4</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FBE2D5"/>
                    </a:solidFill>
                  </a:tcPr>
                </a:tc>
                <a:extLst>
                  <a:ext uri="{0D108BD9-81ED-4DB2-BD59-A6C34878D82A}">
                    <a16:rowId xmlns:a16="http://schemas.microsoft.com/office/drawing/2014/main" val="2074775617"/>
                  </a:ext>
                </a:extLst>
              </a:tr>
              <a:tr h="273732">
                <a:tc>
                  <a:txBody>
                    <a:bodyPr/>
                    <a:lstStyle/>
                    <a:p>
                      <a:pPr algn="ctr" fontAlgn="ctr"/>
                      <a:r>
                        <a:rPr lang="fr-FR" sz="1200" b="1" i="0" u="none" strike="noStrike">
                          <a:solidFill>
                            <a:srgbClr val="000000"/>
                          </a:solidFill>
                          <a:effectLst/>
                          <a:latin typeface="Aptos Narrow" panose="02110004020202020204"/>
                        </a:rPr>
                        <a:t> </a:t>
                      </a:r>
                    </a:p>
                  </a:txBody>
                  <a:tcPr marL="9525" marR="9525" marT="95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2CEEF"/>
                    </a:solidFill>
                  </a:tcPr>
                </a:tc>
                <a:tc>
                  <a:txBody>
                    <a:bodyPr/>
                    <a:lstStyle/>
                    <a:p>
                      <a:pPr algn="ctr" fontAlgn="ctr"/>
                      <a:r>
                        <a:rPr lang="fr-FR" sz="1200" b="1" i="0" u="none" strike="noStrike" dirty="0">
                          <a:solidFill>
                            <a:srgbClr val="000000"/>
                          </a:solidFill>
                          <a:effectLst/>
                          <a:latin typeface="Aptos Narrow" panose="02110004020202020204"/>
                        </a:rPr>
                        <a:t>404</a:t>
                      </a:r>
                    </a:p>
                  </a:txBody>
                  <a:tcPr marL="9525" marR="9525"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BE2D5"/>
                    </a:solidFill>
                  </a:tcPr>
                </a:tc>
                <a:extLst>
                  <a:ext uri="{0D108BD9-81ED-4DB2-BD59-A6C34878D82A}">
                    <a16:rowId xmlns:a16="http://schemas.microsoft.com/office/drawing/2014/main" val="3395244930"/>
                  </a:ext>
                </a:extLst>
              </a:tr>
            </a:tbl>
          </a:graphicData>
        </a:graphic>
      </p:graphicFrame>
    </p:spTree>
    <p:extLst>
      <p:ext uri="{BB962C8B-B14F-4D97-AF65-F5344CB8AC3E}">
        <p14:creationId xmlns:p14="http://schemas.microsoft.com/office/powerpoint/2010/main" val="2063806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1">
            <a:extLst>
              <a:ext uri="{FF2B5EF4-FFF2-40B4-BE49-F238E27FC236}">
                <a16:creationId xmlns:a16="http://schemas.microsoft.com/office/drawing/2014/main" id="{10714B11-BFBF-026E-F634-55F5DA201623}"/>
              </a:ext>
            </a:extLst>
          </p:cNvPr>
          <p:cNvGraphicFramePr>
            <a:graphicFrameLocks/>
          </p:cNvGraphicFramePr>
          <p:nvPr/>
        </p:nvGraphicFramePr>
        <p:xfrm>
          <a:off x="4741867" y="552449"/>
          <a:ext cx="7381875" cy="575310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au 2">
            <a:extLst>
              <a:ext uri="{FF2B5EF4-FFF2-40B4-BE49-F238E27FC236}">
                <a16:creationId xmlns:a16="http://schemas.microsoft.com/office/drawing/2014/main" id="{27C02557-F4B0-4AE8-A945-AFC037D5BEA1}"/>
              </a:ext>
            </a:extLst>
          </p:cNvPr>
          <p:cNvGraphicFramePr>
            <a:graphicFrameLocks noGrp="1"/>
          </p:cNvGraphicFramePr>
          <p:nvPr/>
        </p:nvGraphicFramePr>
        <p:xfrm>
          <a:off x="177785" y="1261533"/>
          <a:ext cx="4428082" cy="4559040"/>
        </p:xfrm>
        <a:graphic>
          <a:graphicData uri="http://schemas.openxmlformats.org/drawingml/2006/table">
            <a:tbl>
              <a:tblPr/>
              <a:tblGrid>
                <a:gridCol w="2648761">
                  <a:extLst>
                    <a:ext uri="{9D8B030D-6E8A-4147-A177-3AD203B41FA5}">
                      <a16:colId xmlns:a16="http://schemas.microsoft.com/office/drawing/2014/main" val="3269064723"/>
                    </a:ext>
                  </a:extLst>
                </a:gridCol>
                <a:gridCol w="1779321">
                  <a:extLst>
                    <a:ext uri="{9D8B030D-6E8A-4147-A177-3AD203B41FA5}">
                      <a16:colId xmlns:a16="http://schemas.microsoft.com/office/drawing/2014/main" val="559534793"/>
                    </a:ext>
                  </a:extLst>
                </a:gridCol>
              </a:tblGrid>
              <a:tr h="429648">
                <a:tc>
                  <a:txBody>
                    <a:bodyPr/>
                    <a:lstStyle/>
                    <a:p>
                      <a:pPr algn="ctr" fontAlgn="ctr"/>
                      <a:r>
                        <a:rPr lang="fr-FR" sz="1100" b="1" i="0" u="none" strike="noStrike">
                          <a:solidFill>
                            <a:srgbClr val="000000"/>
                          </a:solidFill>
                          <a:effectLst/>
                          <a:latin typeface="Aptos Narrow" panose="02110004020202020204"/>
                        </a:rPr>
                        <a:t>LCMA</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2CEEF"/>
                    </a:solidFill>
                  </a:tcPr>
                </a:tc>
                <a:tc>
                  <a:txBody>
                    <a:bodyPr/>
                    <a:lstStyle/>
                    <a:p>
                      <a:pPr algn="ctr" fontAlgn="ctr"/>
                      <a:r>
                        <a:rPr lang="fr-FR" sz="1100" b="1" i="0" u="none" strike="noStrike">
                          <a:solidFill>
                            <a:srgbClr val="000000"/>
                          </a:solidFill>
                          <a:effectLst/>
                          <a:latin typeface="Aptos Narrow" panose="02110004020202020204"/>
                        </a:rPr>
                        <a:t>32</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BE2D5"/>
                    </a:solidFill>
                  </a:tcPr>
                </a:tc>
                <a:extLst>
                  <a:ext uri="{0D108BD9-81ED-4DB2-BD59-A6C34878D82A}">
                    <a16:rowId xmlns:a16="http://schemas.microsoft.com/office/drawing/2014/main" val="3425003254"/>
                  </a:ext>
                </a:extLst>
              </a:tr>
              <a:tr h="429648">
                <a:tc>
                  <a:txBody>
                    <a:bodyPr/>
                    <a:lstStyle/>
                    <a:p>
                      <a:pPr algn="ctr" fontAlgn="ctr"/>
                      <a:r>
                        <a:rPr lang="fr-FR" sz="1100" b="1" i="0" u="none" strike="noStrike">
                          <a:solidFill>
                            <a:srgbClr val="000000"/>
                          </a:solidFill>
                          <a:effectLst/>
                          <a:latin typeface="Aptos Narrow" panose="02110004020202020204"/>
                        </a:rPr>
                        <a:t>MN</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rgbClr val="F2CEEF"/>
                    </a:solidFill>
                  </a:tcPr>
                </a:tc>
                <a:tc>
                  <a:txBody>
                    <a:bodyPr/>
                    <a:lstStyle/>
                    <a:p>
                      <a:pPr algn="ctr" fontAlgn="ctr"/>
                      <a:r>
                        <a:rPr lang="fr-FR" sz="1100" b="1" i="0" u="none" strike="noStrike">
                          <a:solidFill>
                            <a:srgbClr val="000000"/>
                          </a:solidFill>
                          <a:effectLst/>
                          <a:latin typeface="Aptos Narrow" panose="02110004020202020204"/>
                        </a:rPr>
                        <a:t>49</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FBE2D5"/>
                    </a:solidFill>
                  </a:tcPr>
                </a:tc>
                <a:extLst>
                  <a:ext uri="{0D108BD9-81ED-4DB2-BD59-A6C34878D82A}">
                    <a16:rowId xmlns:a16="http://schemas.microsoft.com/office/drawing/2014/main" val="926429675"/>
                  </a:ext>
                </a:extLst>
              </a:tr>
              <a:tr h="441581">
                <a:tc>
                  <a:txBody>
                    <a:bodyPr/>
                    <a:lstStyle/>
                    <a:p>
                      <a:pPr algn="ctr" fontAlgn="ctr"/>
                      <a:r>
                        <a:rPr lang="fr-FR" sz="1100" b="1" i="0" u="none" strike="noStrike">
                          <a:solidFill>
                            <a:srgbClr val="000000"/>
                          </a:solidFill>
                          <a:effectLst/>
                          <a:latin typeface="Aptos Narrow" panose="02110004020202020204"/>
                        </a:rPr>
                        <a:t>MN Santé</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rgbClr val="F2CEEF"/>
                    </a:solidFill>
                  </a:tcPr>
                </a:tc>
                <a:tc>
                  <a:txBody>
                    <a:bodyPr/>
                    <a:lstStyle/>
                    <a:p>
                      <a:pPr algn="ctr" fontAlgn="ctr"/>
                      <a:r>
                        <a:rPr lang="fr-FR" sz="1100" b="1" i="0" u="none" strike="noStrike">
                          <a:solidFill>
                            <a:srgbClr val="000000"/>
                          </a:solidFill>
                          <a:effectLst/>
                          <a:latin typeface="Aptos Narrow" panose="02110004020202020204"/>
                        </a:rPr>
                        <a:t>10</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FBE2D5"/>
                    </a:solidFill>
                  </a:tcPr>
                </a:tc>
                <a:extLst>
                  <a:ext uri="{0D108BD9-81ED-4DB2-BD59-A6C34878D82A}">
                    <a16:rowId xmlns:a16="http://schemas.microsoft.com/office/drawing/2014/main" val="1293672252"/>
                  </a:ext>
                </a:extLst>
              </a:tr>
              <a:tr h="429648">
                <a:tc>
                  <a:txBody>
                    <a:bodyPr/>
                    <a:lstStyle/>
                    <a:p>
                      <a:pPr algn="ctr" fontAlgn="ctr"/>
                      <a:r>
                        <a:rPr lang="fr-FR" sz="1100" b="1" i="0" u="none" strike="noStrike">
                          <a:solidFill>
                            <a:srgbClr val="000000"/>
                          </a:solidFill>
                          <a:effectLst/>
                          <a:latin typeface="Aptos Narrow" panose="02110004020202020204"/>
                        </a:rPr>
                        <a:t>Santé</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rgbClr val="F2CEEF"/>
                    </a:solidFill>
                  </a:tcPr>
                </a:tc>
                <a:tc>
                  <a:txBody>
                    <a:bodyPr/>
                    <a:lstStyle/>
                    <a:p>
                      <a:pPr algn="ctr" fontAlgn="ctr"/>
                      <a:r>
                        <a:rPr lang="fr-FR" sz="1100" b="1" i="0" u="none" strike="noStrike">
                          <a:solidFill>
                            <a:srgbClr val="000000"/>
                          </a:solidFill>
                          <a:effectLst/>
                          <a:latin typeface="Aptos Narrow" panose="02110004020202020204"/>
                        </a:rPr>
                        <a:t>44</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FBE2D5"/>
                    </a:solidFill>
                  </a:tcPr>
                </a:tc>
                <a:extLst>
                  <a:ext uri="{0D108BD9-81ED-4DB2-BD59-A6C34878D82A}">
                    <a16:rowId xmlns:a16="http://schemas.microsoft.com/office/drawing/2014/main" val="3204148613"/>
                  </a:ext>
                </a:extLst>
              </a:tr>
              <a:tr h="429648">
                <a:tc>
                  <a:txBody>
                    <a:bodyPr/>
                    <a:lstStyle/>
                    <a:p>
                      <a:pPr algn="ctr" fontAlgn="ctr"/>
                      <a:r>
                        <a:rPr lang="fr-FR" sz="1100" b="1" i="0" u="none" strike="noStrike">
                          <a:solidFill>
                            <a:srgbClr val="000000"/>
                          </a:solidFill>
                          <a:effectLst/>
                          <a:latin typeface="Aptos Narrow" panose="02110004020202020204"/>
                        </a:rPr>
                        <a:t>Urbaine</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rgbClr val="F2CEEF"/>
                    </a:solidFill>
                  </a:tcPr>
                </a:tc>
                <a:tc>
                  <a:txBody>
                    <a:bodyPr/>
                    <a:lstStyle/>
                    <a:p>
                      <a:pPr algn="ctr" fontAlgn="ctr"/>
                      <a:r>
                        <a:rPr lang="fr-FR" sz="1100" b="1" i="0" u="none" strike="noStrike" dirty="0">
                          <a:solidFill>
                            <a:srgbClr val="000000"/>
                          </a:solidFill>
                          <a:effectLst/>
                          <a:latin typeface="Aptos Narrow" panose="02110004020202020204"/>
                        </a:rPr>
                        <a:t>4</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FBE2D5"/>
                    </a:solidFill>
                  </a:tcPr>
                </a:tc>
                <a:extLst>
                  <a:ext uri="{0D108BD9-81ED-4DB2-BD59-A6C34878D82A}">
                    <a16:rowId xmlns:a16="http://schemas.microsoft.com/office/drawing/2014/main" val="1026819275"/>
                  </a:ext>
                </a:extLst>
              </a:tr>
              <a:tr h="429648">
                <a:tc>
                  <a:txBody>
                    <a:bodyPr/>
                    <a:lstStyle/>
                    <a:p>
                      <a:pPr algn="ctr" fontAlgn="ctr"/>
                      <a:r>
                        <a:rPr lang="fr-FR" sz="1100" b="1" i="0" u="none" strike="noStrike">
                          <a:solidFill>
                            <a:srgbClr val="000000"/>
                          </a:solidFill>
                          <a:effectLst/>
                          <a:latin typeface="Aptos Narrow" panose="02110004020202020204"/>
                        </a:rPr>
                        <a:t>RP demi journée</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rgbClr val="F2CEEF"/>
                    </a:solidFill>
                  </a:tcPr>
                </a:tc>
                <a:tc>
                  <a:txBody>
                    <a:bodyPr/>
                    <a:lstStyle/>
                    <a:p>
                      <a:pPr algn="ctr" fontAlgn="ctr"/>
                      <a:r>
                        <a:rPr lang="fr-FR" sz="1100" b="1" i="0" u="none" strike="noStrike">
                          <a:solidFill>
                            <a:srgbClr val="000000"/>
                          </a:solidFill>
                          <a:effectLst/>
                          <a:latin typeface="Aptos Narrow" panose="02110004020202020204"/>
                        </a:rPr>
                        <a:t>22</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FBE2D5"/>
                    </a:solidFill>
                  </a:tcPr>
                </a:tc>
                <a:extLst>
                  <a:ext uri="{0D108BD9-81ED-4DB2-BD59-A6C34878D82A}">
                    <a16:rowId xmlns:a16="http://schemas.microsoft.com/office/drawing/2014/main" val="1601991670"/>
                  </a:ext>
                </a:extLst>
              </a:tr>
              <a:tr h="429648">
                <a:tc>
                  <a:txBody>
                    <a:bodyPr/>
                    <a:lstStyle/>
                    <a:p>
                      <a:pPr algn="ctr" fontAlgn="ctr"/>
                      <a:r>
                        <a:rPr lang="fr-FR" sz="1100" b="1" i="0" u="none" strike="noStrike">
                          <a:solidFill>
                            <a:srgbClr val="000000"/>
                          </a:solidFill>
                          <a:effectLst/>
                          <a:latin typeface="Aptos Narrow" panose="02110004020202020204"/>
                        </a:rPr>
                        <a:t>RP E2</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rgbClr val="F2CEEF"/>
                    </a:solidFill>
                  </a:tcPr>
                </a:tc>
                <a:tc>
                  <a:txBody>
                    <a:bodyPr/>
                    <a:lstStyle/>
                    <a:p>
                      <a:pPr algn="ctr" fontAlgn="ctr"/>
                      <a:r>
                        <a:rPr lang="fr-FR" sz="1100" b="1" i="0" u="none" strike="noStrike">
                          <a:solidFill>
                            <a:srgbClr val="000000"/>
                          </a:solidFill>
                          <a:effectLst/>
                          <a:latin typeface="Aptos Narrow" panose="02110004020202020204"/>
                        </a:rPr>
                        <a:t>33</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FBE2D5"/>
                    </a:solidFill>
                  </a:tcPr>
                </a:tc>
                <a:extLst>
                  <a:ext uri="{0D108BD9-81ED-4DB2-BD59-A6C34878D82A}">
                    <a16:rowId xmlns:a16="http://schemas.microsoft.com/office/drawing/2014/main" val="2984565339"/>
                  </a:ext>
                </a:extLst>
              </a:tr>
              <a:tr h="429648">
                <a:tc>
                  <a:txBody>
                    <a:bodyPr/>
                    <a:lstStyle/>
                    <a:p>
                      <a:pPr algn="ctr" fontAlgn="ctr"/>
                      <a:r>
                        <a:rPr lang="fr-FR" sz="1100" b="1" i="0" u="none" strike="noStrike">
                          <a:solidFill>
                            <a:srgbClr val="000000"/>
                          </a:solidFill>
                          <a:effectLst/>
                          <a:latin typeface="Aptos Narrow" panose="02110004020202020204"/>
                        </a:rPr>
                        <a:t>RP E3</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rgbClr val="F2CEEF"/>
                    </a:solidFill>
                  </a:tcPr>
                </a:tc>
                <a:tc>
                  <a:txBody>
                    <a:bodyPr/>
                    <a:lstStyle/>
                    <a:p>
                      <a:pPr algn="ctr" fontAlgn="ctr"/>
                      <a:r>
                        <a:rPr lang="fr-FR" sz="1100" b="1" i="0" u="none" strike="noStrike">
                          <a:solidFill>
                            <a:srgbClr val="000000"/>
                          </a:solidFill>
                          <a:effectLst/>
                          <a:latin typeface="Aptos Narrow" panose="02110004020202020204"/>
                        </a:rPr>
                        <a:t>48</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FBE2D5"/>
                    </a:solidFill>
                  </a:tcPr>
                </a:tc>
                <a:extLst>
                  <a:ext uri="{0D108BD9-81ED-4DB2-BD59-A6C34878D82A}">
                    <a16:rowId xmlns:a16="http://schemas.microsoft.com/office/drawing/2014/main" val="1656722965"/>
                  </a:ext>
                </a:extLst>
              </a:tr>
              <a:tr h="429648">
                <a:tc>
                  <a:txBody>
                    <a:bodyPr/>
                    <a:lstStyle/>
                    <a:p>
                      <a:pPr algn="ctr" fontAlgn="ctr"/>
                      <a:r>
                        <a:rPr lang="fr-FR" sz="1100" b="1" i="0" u="none" strike="noStrike">
                          <a:solidFill>
                            <a:srgbClr val="000000"/>
                          </a:solidFill>
                          <a:effectLst/>
                          <a:latin typeface="Aptos Narrow" panose="02110004020202020204"/>
                        </a:rPr>
                        <a:t>RP E4</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rgbClr val="F2CEEF"/>
                    </a:solidFill>
                  </a:tcPr>
                </a:tc>
                <a:tc>
                  <a:txBody>
                    <a:bodyPr/>
                    <a:lstStyle/>
                    <a:p>
                      <a:pPr algn="ctr" fontAlgn="ctr"/>
                      <a:r>
                        <a:rPr lang="fr-FR" sz="1100" b="1" i="0" u="none" strike="noStrike">
                          <a:solidFill>
                            <a:srgbClr val="000000"/>
                          </a:solidFill>
                          <a:effectLst/>
                          <a:latin typeface="Aptos Narrow" panose="02110004020202020204"/>
                        </a:rPr>
                        <a:t>19</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FBE2D5"/>
                    </a:solidFill>
                  </a:tcPr>
                </a:tc>
                <a:extLst>
                  <a:ext uri="{0D108BD9-81ED-4DB2-BD59-A6C34878D82A}">
                    <a16:rowId xmlns:a16="http://schemas.microsoft.com/office/drawing/2014/main" val="3202339294"/>
                  </a:ext>
                </a:extLst>
              </a:tr>
              <a:tr h="429648">
                <a:tc>
                  <a:txBody>
                    <a:bodyPr/>
                    <a:lstStyle/>
                    <a:p>
                      <a:pPr algn="ctr" fontAlgn="ctr"/>
                      <a:r>
                        <a:rPr lang="fr-FR" sz="1100" b="1" i="0" u="none" strike="noStrike">
                          <a:solidFill>
                            <a:srgbClr val="000000"/>
                          </a:solidFill>
                          <a:effectLst/>
                          <a:latin typeface="Aptos Narrow" panose="02110004020202020204"/>
                        </a:rPr>
                        <a:t>RP E 5</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rgbClr val="F2CEEF"/>
                    </a:solidFill>
                  </a:tcPr>
                </a:tc>
                <a:tc>
                  <a:txBody>
                    <a:bodyPr/>
                    <a:lstStyle/>
                    <a:p>
                      <a:pPr algn="ctr" fontAlgn="ctr"/>
                      <a:r>
                        <a:rPr lang="fr-FR" sz="1100" b="1" i="0" u="none" strike="noStrike">
                          <a:solidFill>
                            <a:srgbClr val="000000"/>
                          </a:solidFill>
                          <a:effectLst/>
                          <a:latin typeface="Aptos Narrow" panose="02110004020202020204"/>
                        </a:rPr>
                        <a:t>4</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FBE2D5"/>
                    </a:solidFill>
                  </a:tcPr>
                </a:tc>
                <a:extLst>
                  <a:ext uri="{0D108BD9-81ED-4DB2-BD59-A6C34878D82A}">
                    <a16:rowId xmlns:a16="http://schemas.microsoft.com/office/drawing/2014/main" val="3132137772"/>
                  </a:ext>
                </a:extLst>
              </a:tr>
              <a:tr h="250627">
                <a:tc>
                  <a:txBody>
                    <a:bodyPr/>
                    <a:lstStyle/>
                    <a:p>
                      <a:pPr algn="l" fontAlgn="b"/>
                      <a:r>
                        <a:rPr lang="fr-FR" sz="1100" b="0" i="0" u="none" strike="noStrike">
                          <a:solidFill>
                            <a:srgbClr val="000000"/>
                          </a:solidFill>
                          <a:effectLst/>
                          <a:latin typeface="Aptos Narrow" panose="02110004020202020204"/>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2CEEF"/>
                    </a:solidFill>
                  </a:tcPr>
                </a:tc>
                <a:tc>
                  <a:txBody>
                    <a:bodyPr/>
                    <a:lstStyle/>
                    <a:p>
                      <a:pPr algn="ctr" fontAlgn="ctr"/>
                      <a:r>
                        <a:rPr lang="fr-FR" sz="1100" b="1" i="0" u="none" strike="noStrike" dirty="0">
                          <a:solidFill>
                            <a:srgbClr val="000000"/>
                          </a:solidFill>
                          <a:effectLst/>
                          <a:latin typeface="Aptos Narrow" panose="02110004020202020204"/>
                        </a:rPr>
                        <a:t>265</a:t>
                      </a:r>
                    </a:p>
                  </a:txBody>
                  <a:tcPr marL="9525" marR="9525"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BE2D5"/>
                    </a:solidFill>
                  </a:tcPr>
                </a:tc>
                <a:extLst>
                  <a:ext uri="{0D108BD9-81ED-4DB2-BD59-A6C34878D82A}">
                    <a16:rowId xmlns:a16="http://schemas.microsoft.com/office/drawing/2014/main" val="975067858"/>
                  </a:ext>
                </a:extLst>
              </a:tr>
            </a:tbl>
          </a:graphicData>
        </a:graphic>
      </p:graphicFrame>
    </p:spTree>
    <p:extLst>
      <p:ext uri="{BB962C8B-B14F-4D97-AF65-F5344CB8AC3E}">
        <p14:creationId xmlns:p14="http://schemas.microsoft.com/office/powerpoint/2010/main" val="875637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1">
            <a:extLst>
              <a:ext uri="{FF2B5EF4-FFF2-40B4-BE49-F238E27FC236}">
                <a16:creationId xmlns:a16="http://schemas.microsoft.com/office/drawing/2014/main" id="{26863608-3464-5F4D-B556-EDDA04E2A186}"/>
              </a:ext>
            </a:extLst>
          </p:cNvPr>
          <p:cNvGraphicFramePr>
            <a:graphicFrameLocks/>
          </p:cNvGraphicFramePr>
          <p:nvPr/>
        </p:nvGraphicFramePr>
        <p:xfrm>
          <a:off x="4409054" y="503391"/>
          <a:ext cx="7539499" cy="58512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au 2">
            <a:extLst>
              <a:ext uri="{FF2B5EF4-FFF2-40B4-BE49-F238E27FC236}">
                <a16:creationId xmlns:a16="http://schemas.microsoft.com/office/drawing/2014/main" id="{39C30796-B0BA-4A39-AFC5-3B805FC171BF}"/>
              </a:ext>
            </a:extLst>
          </p:cNvPr>
          <p:cNvGraphicFramePr>
            <a:graphicFrameLocks noGrp="1"/>
          </p:cNvGraphicFramePr>
          <p:nvPr/>
        </p:nvGraphicFramePr>
        <p:xfrm>
          <a:off x="677318" y="829733"/>
          <a:ext cx="4275681" cy="5061317"/>
        </p:xfrm>
        <a:graphic>
          <a:graphicData uri="http://schemas.openxmlformats.org/drawingml/2006/table">
            <a:tbl>
              <a:tblPr/>
              <a:tblGrid>
                <a:gridCol w="2511963">
                  <a:extLst>
                    <a:ext uri="{9D8B030D-6E8A-4147-A177-3AD203B41FA5}">
                      <a16:colId xmlns:a16="http://schemas.microsoft.com/office/drawing/2014/main" val="3182079452"/>
                    </a:ext>
                  </a:extLst>
                </a:gridCol>
                <a:gridCol w="1763718">
                  <a:extLst>
                    <a:ext uri="{9D8B030D-6E8A-4147-A177-3AD203B41FA5}">
                      <a16:colId xmlns:a16="http://schemas.microsoft.com/office/drawing/2014/main" val="2886958813"/>
                    </a:ext>
                  </a:extLst>
                </a:gridCol>
              </a:tblGrid>
              <a:tr h="459192">
                <a:tc>
                  <a:txBody>
                    <a:bodyPr/>
                    <a:lstStyle/>
                    <a:p>
                      <a:pPr algn="ctr" fontAlgn="ctr"/>
                      <a:r>
                        <a:rPr lang="fr-FR" sz="1200" b="1" i="0" u="none" strike="noStrike">
                          <a:solidFill>
                            <a:srgbClr val="000000"/>
                          </a:solidFill>
                          <a:effectLst/>
                          <a:latin typeface="Aptos Narrow" panose="02110004020202020204"/>
                        </a:rPr>
                        <a:t>LCMA</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2CEEF"/>
                    </a:solidFill>
                  </a:tcPr>
                </a:tc>
                <a:tc>
                  <a:txBody>
                    <a:bodyPr/>
                    <a:lstStyle/>
                    <a:p>
                      <a:pPr algn="ctr" fontAlgn="ctr"/>
                      <a:r>
                        <a:rPr lang="fr-FR" sz="1200" b="1" i="0" u="none" strike="noStrike">
                          <a:solidFill>
                            <a:srgbClr val="000000"/>
                          </a:solidFill>
                          <a:effectLst/>
                          <a:latin typeface="Aptos Narrow" panose="02110004020202020204"/>
                        </a:rPr>
                        <a:t>18,8</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BE2D5"/>
                    </a:solidFill>
                  </a:tcPr>
                </a:tc>
                <a:extLst>
                  <a:ext uri="{0D108BD9-81ED-4DB2-BD59-A6C34878D82A}">
                    <a16:rowId xmlns:a16="http://schemas.microsoft.com/office/drawing/2014/main" val="798267790"/>
                  </a:ext>
                </a:extLst>
              </a:tr>
              <a:tr h="459192">
                <a:tc>
                  <a:txBody>
                    <a:bodyPr/>
                    <a:lstStyle/>
                    <a:p>
                      <a:pPr algn="ctr" fontAlgn="ctr"/>
                      <a:r>
                        <a:rPr lang="fr-FR" sz="1200" b="1" i="0" u="none" strike="noStrike">
                          <a:solidFill>
                            <a:srgbClr val="000000"/>
                          </a:solidFill>
                          <a:effectLst/>
                          <a:latin typeface="Aptos Narrow" panose="02110004020202020204"/>
                        </a:rPr>
                        <a:t>MN</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rgbClr val="F2CEEF"/>
                    </a:solidFill>
                  </a:tcPr>
                </a:tc>
                <a:tc>
                  <a:txBody>
                    <a:bodyPr/>
                    <a:lstStyle/>
                    <a:p>
                      <a:pPr algn="ctr" fontAlgn="ctr"/>
                      <a:r>
                        <a:rPr lang="fr-FR" sz="1200" b="1" i="0" u="none" strike="noStrike">
                          <a:solidFill>
                            <a:srgbClr val="000000"/>
                          </a:solidFill>
                          <a:effectLst/>
                          <a:latin typeface="Aptos Narrow" panose="02110004020202020204"/>
                        </a:rPr>
                        <a:t>12,9</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FBE2D5"/>
                    </a:solidFill>
                  </a:tcPr>
                </a:tc>
                <a:extLst>
                  <a:ext uri="{0D108BD9-81ED-4DB2-BD59-A6C34878D82A}">
                    <a16:rowId xmlns:a16="http://schemas.microsoft.com/office/drawing/2014/main" val="2719198053"/>
                  </a:ext>
                </a:extLst>
              </a:tr>
              <a:tr h="459192">
                <a:tc>
                  <a:txBody>
                    <a:bodyPr/>
                    <a:lstStyle/>
                    <a:p>
                      <a:pPr algn="ctr" fontAlgn="ctr"/>
                      <a:r>
                        <a:rPr lang="fr-FR" sz="1200" b="1" i="0" u="none" strike="noStrike">
                          <a:solidFill>
                            <a:srgbClr val="000000"/>
                          </a:solidFill>
                          <a:effectLst/>
                          <a:latin typeface="Aptos Narrow" panose="02110004020202020204"/>
                        </a:rPr>
                        <a:t>MN Santé</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rgbClr val="F2CEEF"/>
                    </a:solidFill>
                  </a:tcPr>
                </a:tc>
                <a:tc>
                  <a:txBody>
                    <a:bodyPr/>
                    <a:lstStyle/>
                    <a:p>
                      <a:pPr algn="ctr" fontAlgn="ctr"/>
                      <a:r>
                        <a:rPr lang="fr-FR" sz="1200" b="1" i="0" u="none" strike="noStrike">
                          <a:solidFill>
                            <a:srgbClr val="000000"/>
                          </a:solidFill>
                          <a:effectLst/>
                          <a:latin typeface="Aptos Narrow" panose="02110004020202020204"/>
                        </a:rPr>
                        <a:t>8,3</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FBE2D5"/>
                    </a:solidFill>
                  </a:tcPr>
                </a:tc>
                <a:extLst>
                  <a:ext uri="{0D108BD9-81ED-4DB2-BD59-A6C34878D82A}">
                    <a16:rowId xmlns:a16="http://schemas.microsoft.com/office/drawing/2014/main" val="3345230576"/>
                  </a:ext>
                </a:extLst>
              </a:tr>
              <a:tr h="459192">
                <a:tc>
                  <a:txBody>
                    <a:bodyPr/>
                    <a:lstStyle/>
                    <a:p>
                      <a:pPr algn="ctr" fontAlgn="ctr"/>
                      <a:r>
                        <a:rPr lang="fr-FR" sz="1200" b="1" i="0" u="none" strike="noStrike">
                          <a:solidFill>
                            <a:srgbClr val="000000"/>
                          </a:solidFill>
                          <a:effectLst/>
                          <a:latin typeface="Aptos Narrow" panose="02110004020202020204"/>
                        </a:rPr>
                        <a:t>Santé</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rgbClr val="F2CEEF"/>
                    </a:solidFill>
                  </a:tcPr>
                </a:tc>
                <a:tc>
                  <a:txBody>
                    <a:bodyPr/>
                    <a:lstStyle/>
                    <a:p>
                      <a:pPr algn="ctr" fontAlgn="ctr"/>
                      <a:r>
                        <a:rPr lang="fr-FR" sz="1200" b="1" i="0" u="none" strike="noStrike">
                          <a:solidFill>
                            <a:srgbClr val="000000"/>
                          </a:solidFill>
                          <a:effectLst/>
                          <a:latin typeface="Aptos Narrow" panose="02110004020202020204"/>
                        </a:rPr>
                        <a:t>24,6</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FBE2D5"/>
                    </a:solidFill>
                  </a:tcPr>
                </a:tc>
                <a:extLst>
                  <a:ext uri="{0D108BD9-81ED-4DB2-BD59-A6C34878D82A}">
                    <a16:rowId xmlns:a16="http://schemas.microsoft.com/office/drawing/2014/main" val="3801451864"/>
                  </a:ext>
                </a:extLst>
              </a:tr>
              <a:tr h="459192">
                <a:tc>
                  <a:txBody>
                    <a:bodyPr/>
                    <a:lstStyle/>
                    <a:p>
                      <a:pPr algn="ctr" fontAlgn="ctr"/>
                      <a:r>
                        <a:rPr lang="fr-FR" sz="1200" b="1" i="0" u="none" strike="noStrike">
                          <a:solidFill>
                            <a:srgbClr val="000000"/>
                          </a:solidFill>
                          <a:effectLst/>
                          <a:latin typeface="Aptos Narrow" panose="02110004020202020204"/>
                        </a:rPr>
                        <a:t>Urbaine</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rgbClr val="F2CEEF"/>
                    </a:solidFill>
                  </a:tcPr>
                </a:tc>
                <a:tc>
                  <a:txBody>
                    <a:bodyPr/>
                    <a:lstStyle/>
                    <a:p>
                      <a:pPr algn="ctr" fontAlgn="ctr"/>
                      <a:r>
                        <a:rPr lang="fr-FR" sz="1200" b="1" i="0" u="none" strike="noStrike">
                          <a:solidFill>
                            <a:srgbClr val="000000"/>
                          </a:solidFill>
                          <a:effectLst/>
                          <a:latin typeface="Aptos Narrow" panose="02110004020202020204"/>
                        </a:rPr>
                        <a:t>19,8</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FBE2D5"/>
                    </a:solidFill>
                  </a:tcPr>
                </a:tc>
                <a:extLst>
                  <a:ext uri="{0D108BD9-81ED-4DB2-BD59-A6C34878D82A}">
                    <a16:rowId xmlns:a16="http://schemas.microsoft.com/office/drawing/2014/main" val="3554696621"/>
                  </a:ext>
                </a:extLst>
              </a:tr>
              <a:tr h="459192">
                <a:tc>
                  <a:txBody>
                    <a:bodyPr/>
                    <a:lstStyle/>
                    <a:p>
                      <a:pPr algn="ctr" fontAlgn="ctr"/>
                      <a:r>
                        <a:rPr lang="fr-FR" sz="1200" b="1" i="0" u="none" strike="noStrike">
                          <a:solidFill>
                            <a:srgbClr val="000000"/>
                          </a:solidFill>
                          <a:effectLst/>
                          <a:latin typeface="Aptos Narrow" panose="02110004020202020204"/>
                        </a:rPr>
                        <a:t>RP demi journée</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rgbClr val="F2CEEF"/>
                    </a:solidFill>
                  </a:tcPr>
                </a:tc>
                <a:tc>
                  <a:txBody>
                    <a:bodyPr/>
                    <a:lstStyle/>
                    <a:p>
                      <a:pPr algn="ctr" fontAlgn="ctr"/>
                      <a:r>
                        <a:rPr lang="fr-FR" sz="1200" b="1" i="0" u="none" strike="noStrike">
                          <a:solidFill>
                            <a:srgbClr val="000000"/>
                          </a:solidFill>
                          <a:effectLst/>
                          <a:latin typeface="Aptos Narrow" panose="02110004020202020204"/>
                        </a:rPr>
                        <a:t>23,9</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FBE2D5"/>
                    </a:solidFill>
                  </a:tcPr>
                </a:tc>
                <a:extLst>
                  <a:ext uri="{0D108BD9-81ED-4DB2-BD59-A6C34878D82A}">
                    <a16:rowId xmlns:a16="http://schemas.microsoft.com/office/drawing/2014/main" val="2731887460"/>
                  </a:ext>
                </a:extLst>
              </a:tr>
              <a:tr h="459192">
                <a:tc>
                  <a:txBody>
                    <a:bodyPr/>
                    <a:lstStyle/>
                    <a:p>
                      <a:pPr algn="ctr" fontAlgn="ctr"/>
                      <a:r>
                        <a:rPr lang="fr-FR" sz="1200" b="1" i="0" u="none" strike="noStrike">
                          <a:solidFill>
                            <a:srgbClr val="000000"/>
                          </a:solidFill>
                          <a:effectLst/>
                          <a:latin typeface="Aptos Narrow" panose="02110004020202020204"/>
                        </a:rPr>
                        <a:t>RP E2</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rgbClr val="F2CEEF"/>
                    </a:solidFill>
                  </a:tcPr>
                </a:tc>
                <a:tc>
                  <a:txBody>
                    <a:bodyPr/>
                    <a:lstStyle/>
                    <a:p>
                      <a:pPr algn="ctr" fontAlgn="ctr"/>
                      <a:r>
                        <a:rPr lang="fr-FR" sz="1200" b="1" i="0" u="none" strike="noStrike">
                          <a:solidFill>
                            <a:srgbClr val="000000"/>
                          </a:solidFill>
                          <a:effectLst/>
                          <a:latin typeface="Aptos Narrow" panose="02110004020202020204"/>
                        </a:rPr>
                        <a:t>20,4</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FBE2D5"/>
                    </a:solidFill>
                  </a:tcPr>
                </a:tc>
                <a:extLst>
                  <a:ext uri="{0D108BD9-81ED-4DB2-BD59-A6C34878D82A}">
                    <a16:rowId xmlns:a16="http://schemas.microsoft.com/office/drawing/2014/main" val="3360250176"/>
                  </a:ext>
                </a:extLst>
              </a:tr>
              <a:tr h="459192">
                <a:tc>
                  <a:txBody>
                    <a:bodyPr/>
                    <a:lstStyle/>
                    <a:p>
                      <a:pPr algn="ctr" fontAlgn="ctr"/>
                      <a:r>
                        <a:rPr lang="fr-FR" sz="1200" b="1" i="0" u="none" strike="noStrike">
                          <a:solidFill>
                            <a:srgbClr val="000000"/>
                          </a:solidFill>
                          <a:effectLst/>
                          <a:latin typeface="Aptos Narrow" panose="02110004020202020204"/>
                        </a:rPr>
                        <a:t>RP E3</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rgbClr val="F2CEEF"/>
                    </a:solidFill>
                  </a:tcPr>
                </a:tc>
                <a:tc>
                  <a:txBody>
                    <a:bodyPr/>
                    <a:lstStyle/>
                    <a:p>
                      <a:pPr algn="ctr" fontAlgn="ctr"/>
                      <a:r>
                        <a:rPr lang="fr-FR" sz="1200" b="1" i="0" u="none" strike="noStrike">
                          <a:solidFill>
                            <a:srgbClr val="000000"/>
                          </a:solidFill>
                          <a:effectLst/>
                          <a:latin typeface="Aptos Narrow" panose="02110004020202020204"/>
                        </a:rPr>
                        <a:t>16,3</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FBE2D5"/>
                    </a:solidFill>
                  </a:tcPr>
                </a:tc>
                <a:extLst>
                  <a:ext uri="{0D108BD9-81ED-4DB2-BD59-A6C34878D82A}">
                    <a16:rowId xmlns:a16="http://schemas.microsoft.com/office/drawing/2014/main" val="1672482259"/>
                  </a:ext>
                </a:extLst>
              </a:tr>
              <a:tr h="459192">
                <a:tc>
                  <a:txBody>
                    <a:bodyPr/>
                    <a:lstStyle/>
                    <a:p>
                      <a:pPr algn="ctr" fontAlgn="ctr"/>
                      <a:r>
                        <a:rPr lang="fr-FR" sz="1200" b="1" i="0" u="none" strike="noStrike">
                          <a:solidFill>
                            <a:srgbClr val="000000"/>
                          </a:solidFill>
                          <a:effectLst/>
                          <a:latin typeface="Aptos Narrow" panose="02110004020202020204"/>
                        </a:rPr>
                        <a:t>RP E4</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rgbClr val="F2CEEF"/>
                    </a:solidFill>
                  </a:tcPr>
                </a:tc>
                <a:tc>
                  <a:txBody>
                    <a:bodyPr/>
                    <a:lstStyle/>
                    <a:p>
                      <a:pPr algn="ctr" fontAlgn="ctr"/>
                      <a:r>
                        <a:rPr lang="fr-FR" sz="1200" b="1" i="0" u="none" strike="noStrike">
                          <a:solidFill>
                            <a:srgbClr val="000000"/>
                          </a:solidFill>
                          <a:effectLst/>
                          <a:latin typeface="Aptos Narrow" panose="02110004020202020204"/>
                        </a:rPr>
                        <a:t>14,1</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FBE2D5"/>
                    </a:solidFill>
                  </a:tcPr>
                </a:tc>
                <a:extLst>
                  <a:ext uri="{0D108BD9-81ED-4DB2-BD59-A6C34878D82A}">
                    <a16:rowId xmlns:a16="http://schemas.microsoft.com/office/drawing/2014/main" val="2818198857"/>
                  </a:ext>
                </a:extLst>
              </a:tr>
              <a:tr h="459192">
                <a:tc>
                  <a:txBody>
                    <a:bodyPr/>
                    <a:lstStyle/>
                    <a:p>
                      <a:pPr algn="ctr" fontAlgn="ctr"/>
                      <a:r>
                        <a:rPr lang="fr-FR" sz="1200" b="1" i="0" u="none" strike="noStrike">
                          <a:solidFill>
                            <a:srgbClr val="000000"/>
                          </a:solidFill>
                          <a:effectLst/>
                          <a:latin typeface="Aptos Narrow" panose="02110004020202020204"/>
                        </a:rPr>
                        <a:t>RP E 5</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rgbClr val="F2CEEF"/>
                    </a:solidFill>
                  </a:tcPr>
                </a:tc>
                <a:tc>
                  <a:txBody>
                    <a:bodyPr/>
                    <a:lstStyle/>
                    <a:p>
                      <a:pPr algn="ctr" fontAlgn="ctr"/>
                      <a:r>
                        <a:rPr lang="fr-FR" sz="1200" b="1" i="0" u="none" strike="noStrike">
                          <a:solidFill>
                            <a:srgbClr val="000000"/>
                          </a:solidFill>
                          <a:effectLst/>
                          <a:latin typeface="Aptos Narrow" panose="02110004020202020204"/>
                        </a:rPr>
                        <a:t>9,8</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FBE2D5"/>
                    </a:solidFill>
                  </a:tcPr>
                </a:tc>
                <a:extLst>
                  <a:ext uri="{0D108BD9-81ED-4DB2-BD59-A6C34878D82A}">
                    <a16:rowId xmlns:a16="http://schemas.microsoft.com/office/drawing/2014/main" val="2990580546"/>
                  </a:ext>
                </a:extLst>
              </a:tr>
              <a:tr h="469397">
                <a:tc>
                  <a:txBody>
                    <a:bodyPr/>
                    <a:lstStyle/>
                    <a:p>
                      <a:pPr algn="ctr" fontAlgn="ctr"/>
                      <a:r>
                        <a:rPr lang="fr-FR" sz="1200" b="1" i="0" u="none" strike="noStrike">
                          <a:solidFill>
                            <a:srgbClr val="000000"/>
                          </a:solidFill>
                          <a:effectLst/>
                          <a:latin typeface="Aptos Narrow" panose="02110004020202020204"/>
                        </a:rPr>
                        <a:t>Global</a:t>
                      </a:r>
                    </a:p>
                  </a:txBody>
                  <a:tcPr marL="9525" marR="9525" marT="95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2CEEF"/>
                    </a:solidFill>
                  </a:tcPr>
                </a:tc>
                <a:tc>
                  <a:txBody>
                    <a:bodyPr/>
                    <a:lstStyle/>
                    <a:p>
                      <a:pPr algn="ctr" fontAlgn="ctr"/>
                      <a:r>
                        <a:rPr lang="fr-FR" sz="1200" b="1" i="0" u="none" strike="noStrike" dirty="0">
                          <a:solidFill>
                            <a:srgbClr val="000000"/>
                          </a:solidFill>
                          <a:effectLst/>
                          <a:latin typeface="Aptos Narrow" panose="02110004020202020204"/>
                        </a:rPr>
                        <a:t>18,0</a:t>
                      </a:r>
                    </a:p>
                  </a:txBody>
                  <a:tcPr marL="9525" marR="9525"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BE2D5"/>
                    </a:solidFill>
                  </a:tcPr>
                </a:tc>
                <a:extLst>
                  <a:ext uri="{0D108BD9-81ED-4DB2-BD59-A6C34878D82A}">
                    <a16:rowId xmlns:a16="http://schemas.microsoft.com/office/drawing/2014/main" val="2094455725"/>
                  </a:ext>
                </a:extLst>
              </a:tr>
            </a:tbl>
          </a:graphicData>
        </a:graphic>
      </p:graphicFrame>
    </p:spTree>
    <p:extLst>
      <p:ext uri="{BB962C8B-B14F-4D97-AF65-F5344CB8AC3E}">
        <p14:creationId xmlns:p14="http://schemas.microsoft.com/office/powerpoint/2010/main" val="4087710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1">
            <a:extLst>
              <a:ext uri="{FF2B5EF4-FFF2-40B4-BE49-F238E27FC236}">
                <a16:creationId xmlns:a16="http://schemas.microsoft.com/office/drawing/2014/main" id="{F13AB9DB-EB0A-1A22-96DC-FCF5AAFEF421}"/>
              </a:ext>
            </a:extLst>
          </p:cNvPr>
          <p:cNvGraphicFramePr>
            <a:graphicFrameLocks noGrp="1"/>
          </p:cNvGraphicFramePr>
          <p:nvPr/>
        </p:nvGraphicFramePr>
        <p:xfrm>
          <a:off x="837630" y="80534"/>
          <a:ext cx="9974302" cy="64642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14752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EDA06A4-6991-428C-A1D1-07E43BD010CA}"/>
              </a:ext>
            </a:extLst>
          </p:cNvPr>
          <p:cNvSpPr txBox="1"/>
          <p:nvPr/>
        </p:nvSpPr>
        <p:spPr>
          <a:xfrm>
            <a:off x="270345" y="3288513"/>
            <a:ext cx="11656612" cy="400110"/>
          </a:xfrm>
          <a:prstGeom prst="rect">
            <a:avLst/>
          </a:prstGeom>
          <a:noFill/>
        </p:spPr>
        <p:txBody>
          <a:bodyPr wrap="square">
            <a:spAutoFit/>
          </a:bodyPr>
          <a:lstStyle/>
          <a:p>
            <a:pPr algn="ctr"/>
            <a:r>
              <a:rPr lang="fr-FR" sz="2000" b="1" u="sng" dirty="0">
                <a:effectLst/>
                <a:latin typeface="Comic Sans MS" panose="030F0702030302020204" pitchFamily="66" charset="0"/>
                <a:ea typeface="MS Mincho" panose="02020609040205080304" pitchFamily="49" charset="-128"/>
                <a:cs typeface="Times New Roman" panose="02020603050405020304" pitchFamily="18" charset="0"/>
              </a:rPr>
              <a:t>LA PAROLE A NOS INVITÉS</a:t>
            </a:r>
            <a:endParaRPr lang="fr-FR" sz="2000" dirty="0">
              <a:effectLst/>
              <a:latin typeface="Comic Sans MS" panose="030F0702030302020204" pitchFamily="66"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425060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CE474C3-690A-46D9-A164-B3DA14C58F36}"/>
              </a:ext>
            </a:extLst>
          </p:cNvPr>
          <p:cNvPicPr>
            <a:picLocks noChangeAspect="1"/>
          </p:cNvPicPr>
          <p:nvPr/>
        </p:nvPicPr>
        <p:blipFill>
          <a:blip r:embed="rId2"/>
          <a:stretch>
            <a:fillRect/>
          </a:stretch>
        </p:blipFill>
        <p:spPr>
          <a:xfrm>
            <a:off x="1290637" y="709612"/>
            <a:ext cx="9610725" cy="5438775"/>
          </a:xfrm>
          <a:prstGeom prst="rect">
            <a:avLst/>
          </a:prstGeom>
        </p:spPr>
      </p:pic>
    </p:spTree>
    <p:extLst>
      <p:ext uri="{BB962C8B-B14F-4D97-AF65-F5344CB8AC3E}">
        <p14:creationId xmlns:p14="http://schemas.microsoft.com/office/powerpoint/2010/main" val="2235455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a:extLst>
              <a:ext uri="{FF2B5EF4-FFF2-40B4-BE49-F238E27FC236}">
                <a16:creationId xmlns:a16="http://schemas.microsoft.com/office/drawing/2014/main" id="{39552857-E6D0-472E-91C8-F5BF8521C950}"/>
              </a:ext>
            </a:extLst>
          </p:cNvPr>
          <p:cNvGraphicFramePr>
            <a:graphicFrameLocks noChangeAspect="1"/>
          </p:cNvGraphicFramePr>
          <p:nvPr>
            <p:extLst>
              <p:ext uri="{D42A27DB-BD31-4B8C-83A1-F6EECF244321}">
                <p14:modId xmlns:p14="http://schemas.microsoft.com/office/powerpoint/2010/main" val="682679808"/>
              </p:ext>
            </p:extLst>
          </p:nvPr>
        </p:nvGraphicFramePr>
        <p:xfrm>
          <a:off x="1295400" y="681038"/>
          <a:ext cx="9601200" cy="5495925"/>
        </p:xfrm>
        <a:graphic>
          <a:graphicData uri="http://schemas.openxmlformats.org/presentationml/2006/ole">
            <mc:AlternateContent xmlns:mc="http://schemas.openxmlformats.org/markup-compatibility/2006">
              <mc:Choice xmlns:v="urn:schemas-microsoft-com:vml" Requires="v">
                <p:oleObj spid="_x0000_s8207" name="Worksheet" r:id="rId3" imgW="9601372" imgH="5495804" progId="Excel.Sheet.12">
                  <p:embed/>
                </p:oleObj>
              </mc:Choice>
              <mc:Fallback>
                <p:oleObj name="Worksheet" r:id="rId3" imgW="9601372" imgH="5495804" progId="Excel.Sheet.12">
                  <p:embed/>
                  <p:pic>
                    <p:nvPicPr>
                      <p:cNvPr id="0" name=""/>
                      <p:cNvPicPr/>
                      <p:nvPr/>
                    </p:nvPicPr>
                    <p:blipFill>
                      <a:blip r:embed="rId4"/>
                      <a:stretch>
                        <a:fillRect/>
                      </a:stretch>
                    </p:blipFill>
                    <p:spPr>
                      <a:xfrm>
                        <a:off x="1295400" y="681038"/>
                        <a:ext cx="9601200" cy="5495925"/>
                      </a:xfrm>
                      <a:prstGeom prst="rect">
                        <a:avLst/>
                      </a:prstGeom>
                    </p:spPr>
                  </p:pic>
                </p:oleObj>
              </mc:Fallback>
            </mc:AlternateContent>
          </a:graphicData>
        </a:graphic>
      </p:graphicFrame>
    </p:spTree>
    <p:extLst>
      <p:ext uri="{BB962C8B-B14F-4D97-AF65-F5344CB8AC3E}">
        <p14:creationId xmlns:p14="http://schemas.microsoft.com/office/powerpoint/2010/main" val="8659753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a:extLst>
              <a:ext uri="{FF2B5EF4-FFF2-40B4-BE49-F238E27FC236}">
                <a16:creationId xmlns:a16="http://schemas.microsoft.com/office/drawing/2014/main" id="{412846F9-E416-4AAB-A261-31A53BB185B1}"/>
              </a:ext>
            </a:extLst>
          </p:cNvPr>
          <p:cNvGraphicFramePr>
            <a:graphicFrameLocks noChangeAspect="1"/>
          </p:cNvGraphicFramePr>
          <p:nvPr>
            <p:extLst>
              <p:ext uri="{D42A27DB-BD31-4B8C-83A1-F6EECF244321}">
                <p14:modId xmlns:p14="http://schemas.microsoft.com/office/powerpoint/2010/main" val="2607233820"/>
              </p:ext>
            </p:extLst>
          </p:nvPr>
        </p:nvGraphicFramePr>
        <p:xfrm>
          <a:off x="2290765" y="222250"/>
          <a:ext cx="7458075" cy="3819525"/>
        </p:xfrm>
        <a:graphic>
          <a:graphicData uri="http://schemas.openxmlformats.org/presentationml/2006/ole">
            <mc:AlternateContent xmlns:mc="http://schemas.openxmlformats.org/markup-compatibility/2006">
              <mc:Choice xmlns:v="urn:schemas-microsoft-com:vml" Requires="v">
                <p:oleObj spid="_x0000_s9232" name="Worksheet" r:id="rId3" imgW="7458129" imgH="3819608" progId="Excel.Sheet.12">
                  <p:embed/>
                </p:oleObj>
              </mc:Choice>
              <mc:Fallback>
                <p:oleObj name="Worksheet" r:id="rId3" imgW="7458129" imgH="3819608" progId="Excel.Sheet.12">
                  <p:embed/>
                  <p:pic>
                    <p:nvPicPr>
                      <p:cNvPr id="0" name=""/>
                      <p:cNvPicPr/>
                      <p:nvPr/>
                    </p:nvPicPr>
                    <p:blipFill>
                      <a:blip r:embed="rId4"/>
                      <a:stretch>
                        <a:fillRect/>
                      </a:stretch>
                    </p:blipFill>
                    <p:spPr>
                      <a:xfrm>
                        <a:off x="2290765" y="222250"/>
                        <a:ext cx="7458075" cy="3819525"/>
                      </a:xfrm>
                      <a:prstGeom prst="rect">
                        <a:avLst/>
                      </a:prstGeom>
                    </p:spPr>
                  </p:pic>
                </p:oleObj>
              </mc:Fallback>
            </mc:AlternateContent>
          </a:graphicData>
        </a:graphic>
      </p:graphicFrame>
      <p:pic>
        <p:nvPicPr>
          <p:cNvPr id="5" name="Image 4">
            <a:extLst>
              <a:ext uri="{FF2B5EF4-FFF2-40B4-BE49-F238E27FC236}">
                <a16:creationId xmlns:a16="http://schemas.microsoft.com/office/drawing/2014/main" id="{90F90892-0081-4C3B-A78F-7C5D58DD54FD}"/>
              </a:ext>
            </a:extLst>
          </p:cNvPr>
          <p:cNvPicPr>
            <a:picLocks noChangeAspect="1"/>
          </p:cNvPicPr>
          <p:nvPr/>
        </p:nvPicPr>
        <p:blipFill>
          <a:blip r:embed="rId5"/>
          <a:stretch>
            <a:fillRect/>
          </a:stretch>
        </p:blipFill>
        <p:spPr>
          <a:xfrm>
            <a:off x="2819563" y="4254168"/>
            <a:ext cx="5401429" cy="2381582"/>
          </a:xfrm>
          <a:prstGeom prst="rect">
            <a:avLst/>
          </a:prstGeom>
        </p:spPr>
      </p:pic>
    </p:spTree>
    <p:extLst>
      <p:ext uri="{BB962C8B-B14F-4D97-AF65-F5344CB8AC3E}">
        <p14:creationId xmlns:p14="http://schemas.microsoft.com/office/powerpoint/2010/main" val="36046370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a:extLst>
              <a:ext uri="{FF2B5EF4-FFF2-40B4-BE49-F238E27FC236}">
                <a16:creationId xmlns:a16="http://schemas.microsoft.com/office/drawing/2014/main" id="{1514136B-3F8D-4ACD-BF58-457E6E4669BC}"/>
              </a:ext>
            </a:extLst>
          </p:cNvPr>
          <p:cNvGraphicFramePr>
            <a:graphicFrameLocks noChangeAspect="1"/>
          </p:cNvGraphicFramePr>
          <p:nvPr>
            <p:extLst>
              <p:ext uri="{D42A27DB-BD31-4B8C-83A1-F6EECF244321}">
                <p14:modId xmlns:p14="http://schemas.microsoft.com/office/powerpoint/2010/main" val="1516241620"/>
              </p:ext>
            </p:extLst>
          </p:nvPr>
        </p:nvGraphicFramePr>
        <p:xfrm>
          <a:off x="2333095" y="105831"/>
          <a:ext cx="7458075" cy="3629025"/>
        </p:xfrm>
        <a:graphic>
          <a:graphicData uri="http://schemas.openxmlformats.org/presentationml/2006/ole">
            <mc:AlternateContent xmlns:mc="http://schemas.openxmlformats.org/markup-compatibility/2006">
              <mc:Choice xmlns:v="urn:schemas-microsoft-com:vml" Requires="v">
                <p:oleObj spid="_x0000_s10255" name="Worksheet" r:id="rId3" imgW="7458129" imgH="3629006" progId="Excel.Sheet.12">
                  <p:embed/>
                </p:oleObj>
              </mc:Choice>
              <mc:Fallback>
                <p:oleObj name="Worksheet" r:id="rId3" imgW="7458129" imgH="3629006" progId="Excel.Sheet.12">
                  <p:embed/>
                  <p:pic>
                    <p:nvPicPr>
                      <p:cNvPr id="0" name=""/>
                      <p:cNvPicPr/>
                      <p:nvPr/>
                    </p:nvPicPr>
                    <p:blipFill>
                      <a:blip r:embed="rId4"/>
                      <a:stretch>
                        <a:fillRect/>
                      </a:stretch>
                    </p:blipFill>
                    <p:spPr>
                      <a:xfrm>
                        <a:off x="2333095" y="105831"/>
                        <a:ext cx="7458075" cy="3629025"/>
                      </a:xfrm>
                      <a:prstGeom prst="rect">
                        <a:avLst/>
                      </a:prstGeom>
                    </p:spPr>
                  </p:pic>
                </p:oleObj>
              </mc:Fallback>
            </mc:AlternateContent>
          </a:graphicData>
        </a:graphic>
      </p:graphicFrame>
      <p:pic>
        <p:nvPicPr>
          <p:cNvPr id="4" name="Image 3">
            <a:extLst>
              <a:ext uri="{FF2B5EF4-FFF2-40B4-BE49-F238E27FC236}">
                <a16:creationId xmlns:a16="http://schemas.microsoft.com/office/drawing/2014/main" id="{E9637315-D7FB-40FB-B064-20CF4D2E6313}"/>
              </a:ext>
            </a:extLst>
          </p:cNvPr>
          <p:cNvPicPr>
            <a:picLocks noChangeAspect="1"/>
          </p:cNvPicPr>
          <p:nvPr/>
        </p:nvPicPr>
        <p:blipFill>
          <a:blip r:embed="rId5"/>
          <a:stretch>
            <a:fillRect/>
          </a:stretch>
        </p:blipFill>
        <p:spPr>
          <a:xfrm>
            <a:off x="3180448" y="3849501"/>
            <a:ext cx="5306165" cy="2715004"/>
          </a:xfrm>
          <a:prstGeom prst="rect">
            <a:avLst/>
          </a:prstGeom>
        </p:spPr>
      </p:pic>
    </p:spTree>
    <p:extLst>
      <p:ext uri="{BB962C8B-B14F-4D97-AF65-F5344CB8AC3E}">
        <p14:creationId xmlns:p14="http://schemas.microsoft.com/office/powerpoint/2010/main" val="466227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stomShape 1">
            <a:extLst>
              <a:ext uri="{FF2B5EF4-FFF2-40B4-BE49-F238E27FC236}">
                <a16:creationId xmlns:a16="http://schemas.microsoft.com/office/drawing/2014/main" id="{1417B74F-0461-4A93-B618-40AE5C4BC7F1}"/>
              </a:ext>
            </a:extLst>
          </p:cNvPr>
          <p:cNvSpPr/>
          <p:nvPr/>
        </p:nvSpPr>
        <p:spPr>
          <a:xfrm>
            <a:off x="0" y="481680"/>
            <a:ext cx="11818834" cy="824760"/>
          </a:xfrm>
          <a:custGeom>
            <a:avLst/>
            <a:gdLst>
              <a:gd name="textAreaLeft" fmla="*/ 0 w 9143640"/>
              <a:gd name="textAreaRight" fmla="*/ 9144000 w 9143640"/>
              <a:gd name="textAreaTop" fmla="*/ 0 h 824760"/>
              <a:gd name="textAreaBottom" fmla="*/ 825120 h 82476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a:effectLst/>
        </p:spPr>
        <p:txBody>
          <a:bodyPr wrap="square" lIns="90000" tIns="46800" rIns="90000" bIns="46800" anchor="t">
            <a:spAutoFit/>
          </a:bodyPr>
          <a:lstStyle/>
          <a:p>
            <a:pPr marL="0" marR="0" lvl="0" indent="0" algn="ctr" defTabSz="914400" eaLnBrk="1" fontAlgn="auto" latinLnBrk="0" hangingPunct="1">
              <a:lnSpc>
                <a:spcPct val="100000"/>
              </a:lnSpc>
              <a:spcBef>
                <a:spcPts val="0"/>
              </a:spcBef>
              <a:spcAft>
                <a:spcPts val="0"/>
              </a:spcAft>
              <a:buClrTx/>
              <a:buSzTx/>
              <a:buFontTx/>
              <a:buNone/>
              <a:tabLst>
                <a:tab pos="0" algn="l"/>
              </a:tabLst>
              <a:defRPr/>
            </a:pPr>
            <a:r>
              <a:rPr kumimoji="0" lang="fr-FR" sz="2400" b="1" i="0" u="none" strike="noStrike" kern="0" cap="none" spc="-1" normalizeH="0" baseline="0" noProof="0" dirty="0">
                <a:ln>
                  <a:noFill/>
                </a:ln>
                <a:solidFill>
                  <a:srgbClr val="000000"/>
                </a:solidFill>
                <a:effectLst/>
                <a:uLnTx/>
                <a:uFillTx/>
                <a:latin typeface="Comic Sans MS"/>
                <a:ea typeface="DejaVu Sans"/>
                <a:cs typeface="DejaVu Sans"/>
              </a:rPr>
              <a:t>RAPPORT DU VÉRIFICATEUR AUX COMPTES</a:t>
            </a:r>
            <a:endParaRPr kumimoji="0" lang="fr-FR" sz="2400" b="0" i="0" u="none" strike="noStrike" kern="0" cap="none" spc="-1" normalizeH="0" baseline="0" noProof="0" dirty="0">
              <a:ln>
                <a:noFill/>
              </a:ln>
              <a:solidFill>
                <a:srgbClr val="000000"/>
              </a:solidFill>
              <a:effectLst/>
              <a:uLnTx/>
              <a:uFillTx/>
              <a:latin typeface="Arial"/>
              <a:ea typeface="DejaVu Sans"/>
              <a:cs typeface="DejaVu Sans"/>
            </a:endParaRPr>
          </a:p>
          <a:p>
            <a:pPr marL="0" marR="0" lvl="0" indent="0" algn="ctr" defTabSz="914400" eaLnBrk="1" fontAlgn="auto" latinLnBrk="0" hangingPunct="1">
              <a:lnSpc>
                <a:spcPct val="100000"/>
              </a:lnSpc>
              <a:spcBef>
                <a:spcPts val="0"/>
              </a:spcBef>
              <a:spcAft>
                <a:spcPts val="0"/>
              </a:spcAft>
              <a:buClrTx/>
              <a:buSzTx/>
              <a:buFontTx/>
              <a:buNone/>
              <a:tabLst>
                <a:tab pos="0" algn="l"/>
              </a:tabLst>
              <a:defRPr/>
            </a:pPr>
            <a:endParaRPr kumimoji="0" lang="fr-FR" sz="2400" b="0" i="0" u="none" strike="noStrike" kern="0" cap="none" spc="-1" normalizeH="0" baseline="0" noProof="0" dirty="0">
              <a:ln>
                <a:noFill/>
              </a:ln>
              <a:solidFill>
                <a:srgbClr val="000000"/>
              </a:solidFill>
              <a:effectLst/>
              <a:uLnTx/>
              <a:uFillTx/>
              <a:latin typeface="Arial"/>
              <a:ea typeface="DejaVu Sans"/>
              <a:cs typeface="DejaVu Sans"/>
            </a:endParaRPr>
          </a:p>
        </p:txBody>
      </p:sp>
      <p:sp>
        <p:nvSpPr>
          <p:cNvPr id="6" name="CustomShape 2">
            <a:extLst>
              <a:ext uri="{FF2B5EF4-FFF2-40B4-BE49-F238E27FC236}">
                <a16:creationId xmlns:a16="http://schemas.microsoft.com/office/drawing/2014/main" id="{13585677-8CD8-416D-BCE0-25CD33857D2B}"/>
              </a:ext>
            </a:extLst>
          </p:cNvPr>
          <p:cNvSpPr/>
          <p:nvPr/>
        </p:nvSpPr>
        <p:spPr>
          <a:xfrm>
            <a:off x="1574436" y="1350417"/>
            <a:ext cx="9143640" cy="4157165"/>
          </a:xfrm>
          <a:prstGeom prst="rect">
            <a:avLst/>
          </a:prstGeom>
          <a:noFill/>
          <a:ln w="0">
            <a:noFill/>
          </a:ln>
          <a:effectLst/>
        </p:spPr>
        <p:txBody>
          <a:bodyPr lIns="90000" tIns="46800" rIns="90000" bIns="46800" anchor="t">
            <a:spAutoFit/>
          </a:bodyPr>
          <a:lstStyle/>
          <a:p>
            <a:pPr marL="0" marR="0" lvl="0" indent="0" defTabSz="914400" eaLnBrk="1" fontAlgn="auto" latinLnBrk="0" hangingPunct="1">
              <a:lnSpc>
                <a:spcPct val="100000"/>
              </a:lnSpc>
              <a:spcBef>
                <a:spcPts val="0"/>
              </a:spcBef>
              <a:spcAft>
                <a:spcPts val="0"/>
              </a:spcAft>
              <a:buClrTx/>
              <a:buSzTx/>
              <a:buFontTx/>
              <a:buNone/>
              <a:tabLst>
                <a:tab pos="0" algn="l"/>
              </a:tabLst>
              <a:defRPr/>
            </a:pPr>
            <a:r>
              <a:rPr kumimoji="0" lang="fr-FR" sz="2400" b="0" i="0" u="none" strike="noStrike" kern="0" cap="none" spc="-1" normalizeH="0" baseline="0" noProof="0" dirty="0">
                <a:ln>
                  <a:noFill/>
                </a:ln>
                <a:solidFill>
                  <a:srgbClr val="000000"/>
                </a:solidFill>
                <a:effectLst/>
                <a:uLnTx/>
                <a:uFillTx/>
                <a:latin typeface="Comic Sans MS"/>
                <a:ea typeface="DejaVu Sans"/>
                <a:cs typeface="DejaVu Sans"/>
              </a:rPr>
              <a:t>J’ai examiné l’ensemble des documents comptables des randonneurs Hyérois pour la saison 2024/2025.</a:t>
            </a:r>
            <a:endParaRPr kumimoji="0" lang="fr-FR" sz="2400" b="0" i="0" u="none" strike="noStrike" kern="0" cap="none" spc="-1" normalizeH="0" baseline="0" noProof="0" dirty="0">
              <a:ln>
                <a:noFill/>
              </a:ln>
              <a:solidFill>
                <a:srgbClr val="000000"/>
              </a:solidFill>
              <a:effectLst/>
              <a:uLnTx/>
              <a:uFillTx/>
              <a:latin typeface="Arial"/>
              <a:ea typeface="DejaVu Sans"/>
              <a:cs typeface="DejaVu Sans"/>
            </a:endParaRPr>
          </a:p>
          <a:p>
            <a:pPr marL="0" marR="0" lvl="0" indent="0" defTabSz="914400" eaLnBrk="1" fontAlgn="auto" latinLnBrk="0" hangingPunct="1">
              <a:lnSpc>
                <a:spcPct val="100000"/>
              </a:lnSpc>
              <a:spcBef>
                <a:spcPts val="0"/>
              </a:spcBef>
              <a:spcAft>
                <a:spcPts val="0"/>
              </a:spcAft>
              <a:buClrTx/>
              <a:buSzTx/>
              <a:buFontTx/>
              <a:buNone/>
              <a:tabLst>
                <a:tab pos="0" algn="l"/>
              </a:tabLst>
              <a:defRPr/>
            </a:pPr>
            <a:r>
              <a:rPr kumimoji="0" lang="fr-FR" sz="2400" b="0" i="0" u="none" strike="noStrike" kern="0" cap="none" spc="-1" normalizeH="0" baseline="0" noProof="0" dirty="0">
                <a:ln>
                  <a:noFill/>
                </a:ln>
                <a:solidFill>
                  <a:srgbClr val="000000"/>
                </a:solidFill>
                <a:effectLst/>
                <a:uLnTx/>
                <a:uFillTx/>
                <a:latin typeface="Comic Sans MS"/>
                <a:ea typeface="DejaVu Sans"/>
                <a:cs typeface="DejaVu Sans"/>
              </a:rPr>
              <a:t>J’ai vérifié la régularité des charges et des produits. J’ai constaté que les justificatifs correspondent en tous points aux écritures du Grand Livre.</a:t>
            </a:r>
            <a:endParaRPr kumimoji="0" lang="fr-FR" sz="2400" b="0" i="0" u="none" strike="noStrike" kern="0" cap="none" spc="-1" normalizeH="0" baseline="0" noProof="0" dirty="0">
              <a:ln>
                <a:noFill/>
              </a:ln>
              <a:solidFill>
                <a:srgbClr val="000000"/>
              </a:solidFill>
              <a:effectLst/>
              <a:uLnTx/>
              <a:uFillTx/>
              <a:latin typeface="Arial"/>
              <a:ea typeface="DejaVu Sans"/>
              <a:cs typeface="DejaVu Sans"/>
            </a:endParaRPr>
          </a:p>
          <a:p>
            <a:pPr marL="0" marR="0" lvl="0" indent="0" defTabSz="914400" eaLnBrk="1" fontAlgn="auto" latinLnBrk="0" hangingPunct="1">
              <a:lnSpc>
                <a:spcPct val="100000"/>
              </a:lnSpc>
              <a:spcBef>
                <a:spcPts val="0"/>
              </a:spcBef>
              <a:spcAft>
                <a:spcPts val="0"/>
              </a:spcAft>
              <a:buClrTx/>
              <a:buSzTx/>
              <a:buFontTx/>
              <a:buNone/>
              <a:tabLst>
                <a:tab pos="0" algn="l"/>
              </a:tabLst>
              <a:defRPr/>
            </a:pPr>
            <a:r>
              <a:rPr kumimoji="0" lang="fr-FR" sz="2400" b="0" i="0" u="none" strike="noStrike" kern="0" cap="none" spc="-1" normalizeH="0" baseline="0" noProof="0" dirty="0">
                <a:ln>
                  <a:noFill/>
                </a:ln>
                <a:solidFill>
                  <a:srgbClr val="000000"/>
                </a:solidFill>
                <a:effectLst/>
                <a:uLnTx/>
                <a:uFillTx/>
                <a:latin typeface="Comic Sans MS"/>
                <a:ea typeface="DejaVu Sans"/>
                <a:cs typeface="DejaVu Sans"/>
              </a:rPr>
              <a:t>Les dépenses engagées sont en rapport avec l’objet social et les activités de l’association.</a:t>
            </a:r>
            <a:endParaRPr kumimoji="0" lang="fr-FR" sz="2400" b="0" i="0" u="none" strike="noStrike" kern="0" cap="none" spc="-1" normalizeH="0" baseline="0" noProof="0" dirty="0">
              <a:ln>
                <a:noFill/>
              </a:ln>
              <a:solidFill>
                <a:srgbClr val="000000"/>
              </a:solidFill>
              <a:effectLst/>
              <a:uLnTx/>
              <a:uFillTx/>
              <a:latin typeface="Arial"/>
              <a:ea typeface="DejaVu Sans"/>
              <a:cs typeface="DejaVu Sans"/>
            </a:endParaRPr>
          </a:p>
          <a:p>
            <a:pPr marL="0" marR="0" lvl="0" indent="0" defTabSz="914400" eaLnBrk="1" fontAlgn="auto" latinLnBrk="0" hangingPunct="1">
              <a:lnSpc>
                <a:spcPct val="100000"/>
              </a:lnSpc>
              <a:spcBef>
                <a:spcPts val="0"/>
              </a:spcBef>
              <a:spcAft>
                <a:spcPts val="0"/>
              </a:spcAft>
              <a:buClrTx/>
              <a:buSzTx/>
              <a:buFontTx/>
              <a:buNone/>
              <a:tabLst>
                <a:tab pos="0" algn="l"/>
              </a:tabLst>
              <a:defRPr/>
            </a:pPr>
            <a:r>
              <a:rPr kumimoji="0" lang="fr-FR" sz="2400" b="0" i="0" u="none" strike="noStrike" kern="0" cap="none" spc="-1" normalizeH="0" baseline="0" noProof="0" dirty="0">
                <a:ln>
                  <a:noFill/>
                </a:ln>
                <a:solidFill>
                  <a:srgbClr val="000000"/>
                </a:solidFill>
                <a:effectLst/>
                <a:uLnTx/>
                <a:uFillTx/>
                <a:latin typeface="Comic Sans MS"/>
                <a:ea typeface="DejaVu Sans"/>
                <a:cs typeface="DejaVu Sans"/>
              </a:rPr>
              <a:t>Je tiens à remercier Jean Jacques HAZEBROUCQ pour le travail accompli </a:t>
            </a:r>
          </a:p>
          <a:p>
            <a:pPr marL="0" marR="0" lvl="0" indent="0" defTabSz="914400" eaLnBrk="1" fontAlgn="auto" latinLnBrk="0" hangingPunct="1">
              <a:lnSpc>
                <a:spcPct val="100000"/>
              </a:lnSpc>
              <a:spcBef>
                <a:spcPts val="0"/>
              </a:spcBef>
              <a:spcAft>
                <a:spcPts val="0"/>
              </a:spcAft>
              <a:buClrTx/>
              <a:buSzTx/>
              <a:buFontTx/>
              <a:buNone/>
              <a:tabLst>
                <a:tab pos="0" algn="l"/>
              </a:tabLst>
              <a:defRPr/>
            </a:pPr>
            <a:r>
              <a:rPr kumimoji="0" lang="fr-FR" sz="2400" b="0" i="0" u="none" strike="noStrike" kern="0" cap="none" spc="-1" normalizeH="0" baseline="0" noProof="0" dirty="0">
                <a:ln>
                  <a:noFill/>
                </a:ln>
                <a:solidFill>
                  <a:srgbClr val="000000"/>
                </a:solidFill>
                <a:effectLst/>
                <a:uLnTx/>
                <a:uFillTx/>
                <a:latin typeface="Comic Sans MS"/>
                <a:ea typeface="DejaVu Sans"/>
                <a:cs typeface="DejaVu Sans"/>
              </a:rPr>
              <a:t>La situation financière des Randonneurs Hyérois est saine.</a:t>
            </a:r>
            <a:endParaRPr kumimoji="0" lang="fr-FR" sz="2400" b="0" i="0" u="none" strike="noStrike" kern="0" cap="none" spc="-1" normalizeH="0" baseline="0" noProof="0" dirty="0">
              <a:ln>
                <a:noFill/>
              </a:ln>
              <a:solidFill>
                <a:srgbClr val="000000"/>
              </a:solidFill>
              <a:effectLst/>
              <a:uLnTx/>
              <a:uFillTx/>
              <a:latin typeface="Arial"/>
              <a:ea typeface="DejaVu Sans"/>
              <a:cs typeface="DejaVu Sans"/>
            </a:endParaRPr>
          </a:p>
          <a:p>
            <a:pPr marL="0" marR="0" lvl="0" indent="0" algn="just" defTabSz="914400" eaLnBrk="1" fontAlgn="auto" latinLnBrk="0" hangingPunct="1">
              <a:lnSpc>
                <a:spcPct val="100000"/>
              </a:lnSpc>
              <a:spcBef>
                <a:spcPts val="0"/>
              </a:spcBef>
              <a:spcAft>
                <a:spcPts val="0"/>
              </a:spcAft>
              <a:buClrTx/>
              <a:buSzTx/>
              <a:buFontTx/>
              <a:buNone/>
              <a:tabLst>
                <a:tab pos="0" algn="l"/>
              </a:tabLst>
              <a:defRPr/>
            </a:pPr>
            <a:endParaRPr kumimoji="0" lang="fr-FR" sz="2400" b="0" i="0" u="none" strike="noStrike" kern="0" cap="none" spc="-1" normalizeH="0" baseline="0" noProof="0" dirty="0">
              <a:ln>
                <a:noFill/>
              </a:ln>
              <a:solidFill>
                <a:srgbClr val="000000"/>
              </a:solidFill>
              <a:effectLst/>
              <a:uLnTx/>
              <a:uFillTx/>
              <a:latin typeface="Arial"/>
              <a:ea typeface="DejaVu Sans"/>
              <a:cs typeface="DejaVu Sans"/>
            </a:endParaRPr>
          </a:p>
        </p:txBody>
      </p:sp>
    </p:spTree>
    <p:extLst>
      <p:ext uri="{BB962C8B-B14F-4D97-AF65-F5344CB8AC3E}">
        <p14:creationId xmlns:p14="http://schemas.microsoft.com/office/powerpoint/2010/main" val="1540271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78ADDD5-BB57-4FA1-AD25-597238205B08}"/>
              </a:ext>
            </a:extLst>
          </p:cNvPr>
          <p:cNvSpPr txBox="1"/>
          <p:nvPr/>
        </p:nvSpPr>
        <p:spPr>
          <a:xfrm>
            <a:off x="1515533" y="1109133"/>
            <a:ext cx="4953000" cy="369332"/>
          </a:xfrm>
          <a:prstGeom prst="rect">
            <a:avLst/>
          </a:prstGeom>
          <a:noFill/>
        </p:spPr>
        <p:txBody>
          <a:bodyPr wrap="square" rtlCol="0">
            <a:spAutoFit/>
          </a:bodyPr>
          <a:lstStyle/>
          <a:p>
            <a:r>
              <a:rPr lang="fr-FR" dirty="0"/>
              <a:t>Innovation 2025</a:t>
            </a:r>
          </a:p>
        </p:txBody>
      </p:sp>
    </p:spTree>
    <p:extLst>
      <p:ext uri="{BB962C8B-B14F-4D97-AF65-F5344CB8AC3E}">
        <p14:creationId xmlns:p14="http://schemas.microsoft.com/office/powerpoint/2010/main" val="3066982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A0A6CD2-D19F-42B9-96A4-9896E8167B92}"/>
              </a:ext>
            </a:extLst>
          </p:cNvPr>
          <p:cNvSpPr txBox="1"/>
          <p:nvPr/>
        </p:nvSpPr>
        <p:spPr>
          <a:xfrm>
            <a:off x="1470991" y="2313830"/>
            <a:ext cx="8611263" cy="1077218"/>
          </a:xfrm>
          <a:prstGeom prst="rect">
            <a:avLst/>
          </a:prstGeom>
          <a:noFill/>
        </p:spPr>
        <p:txBody>
          <a:bodyPr wrap="square" rtlCol="0">
            <a:spAutoFit/>
          </a:bodyPr>
          <a:lstStyle/>
          <a:p>
            <a:pPr algn="ctr"/>
            <a:r>
              <a:rPr lang="fr-FR" sz="3200" b="1" dirty="0">
                <a:latin typeface="Comic Sans MS" panose="030F0702030302020204" pitchFamily="66" charset="0"/>
              </a:rPr>
              <a:t>APPROBATION DU COMPTE RENDU FINANCIER</a:t>
            </a:r>
          </a:p>
        </p:txBody>
      </p:sp>
    </p:spTree>
    <p:extLst>
      <p:ext uri="{BB962C8B-B14F-4D97-AF65-F5344CB8AC3E}">
        <p14:creationId xmlns:p14="http://schemas.microsoft.com/office/powerpoint/2010/main" val="103067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8B504CAC-AB86-4E10-9259-283C7ADE0A7B}"/>
              </a:ext>
            </a:extLst>
          </p:cNvPr>
          <p:cNvGraphicFramePr>
            <a:graphicFrameLocks noGrp="1"/>
          </p:cNvGraphicFramePr>
          <p:nvPr>
            <p:extLst>
              <p:ext uri="{D42A27DB-BD31-4B8C-83A1-F6EECF244321}">
                <p14:modId xmlns:p14="http://schemas.microsoft.com/office/powerpoint/2010/main" val="3990086066"/>
              </p:ext>
            </p:extLst>
          </p:nvPr>
        </p:nvGraphicFramePr>
        <p:xfrm>
          <a:off x="2768600" y="109537"/>
          <a:ext cx="6951133" cy="6654165"/>
        </p:xfrm>
        <a:graphic>
          <a:graphicData uri="http://schemas.openxmlformats.org/drawingml/2006/table">
            <a:tbl>
              <a:tblPr/>
              <a:tblGrid>
                <a:gridCol w="3289453">
                  <a:extLst>
                    <a:ext uri="{9D8B030D-6E8A-4147-A177-3AD203B41FA5}">
                      <a16:colId xmlns:a16="http://schemas.microsoft.com/office/drawing/2014/main" val="2357578822"/>
                    </a:ext>
                  </a:extLst>
                </a:gridCol>
                <a:gridCol w="3661680">
                  <a:extLst>
                    <a:ext uri="{9D8B030D-6E8A-4147-A177-3AD203B41FA5}">
                      <a16:colId xmlns:a16="http://schemas.microsoft.com/office/drawing/2014/main" val="4276107183"/>
                    </a:ext>
                  </a:extLst>
                </a:gridCol>
              </a:tblGrid>
              <a:tr h="514350">
                <a:tc gridSpan="2">
                  <a:txBody>
                    <a:bodyPr/>
                    <a:lstStyle/>
                    <a:p>
                      <a:pPr algn="ctr" fontAlgn="b"/>
                      <a:r>
                        <a:rPr lang="fr-FR" sz="2800" b="1" i="0" u="none" strike="noStrike" dirty="0">
                          <a:solidFill>
                            <a:srgbClr val="000000"/>
                          </a:solidFill>
                          <a:effectLst/>
                          <a:latin typeface="Comic Sans MS" panose="030F0702030302020204" pitchFamily="66" charset="0"/>
                        </a:rPr>
                        <a:t>PREVISIONNEL</a:t>
                      </a:r>
                      <a:r>
                        <a:rPr lang="fr-FR" sz="2800" b="0" i="0" u="none" strike="noStrike" dirty="0">
                          <a:solidFill>
                            <a:srgbClr val="000000"/>
                          </a:solidFill>
                          <a:effectLst/>
                          <a:latin typeface="Comic Sans MS" panose="030F0702030302020204" pitchFamily="66" charset="0"/>
                        </a:rPr>
                        <a:t> </a:t>
                      </a:r>
                      <a:r>
                        <a:rPr lang="fr-FR" sz="2800" b="1" i="0" u="none" strike="noStrike" dirty="0">
                          <a:solidFill>
                            <a:srgbClr val="000000"/>
                          </a:solidFill>
                          <a:effectLst/>
                          <a:latin typeface="Comic Sans MS" panose="030F0702030302020204" pitchFamily="66" charset="0"/>
                        </a:rPr>
                        <a:t>RECETTES 2025-2026</a:t>
                      </a:r>
                    </a:p>
                  </a:txBody>
                  <a:tcPr marL="9525" marR="9525" marT="9525" marB="0" anchor="b">
                    <a:lnL>
                      <a:noFill/>
                    </a:lnL>
                    <a:lnR>
                      <a:noFill/>
                    </a:lnR>
                    <a:lnT>
                      <a:noFill/>
                    </a:lnT>
                    <a:lnB>
                      <a:noFill/>
                    </a:lnB>
                    <a:noFill/>
                  </a:tcPr>
                </a:tc>
                <a:tc hMerge="1">
                  <a:txBody>
                    <a:bodyPr/>
                    <a:lstStyle/>
                    <a:p>
                      <a:endParaRPr lang="fr-FR"/>
                    </a:p>
                  </a:txBody>
                  <a:tcPr/>
                </a:tc>
                <a:extLst>
                  <a:ext uri="{0D108BD9-81ED-4DB2-BD59-A6C34878D82A}">
                    <a16:rowId xmlns:a16="http://schemas.microsoft.com/office/drawing/2014/main" val="2540990337"/>
                  </a:ext>
                </a:extLst>
              </a:tr>
              <a:tr h="190500">
                <a:tc>
                  <a:txBody>
                    <a:bodyPr/>
                    <a:lstStyle/>
                    <a:p>
                      <a:pPr algn="l" fontAlgn="b"/>
                      <a:endParaRPr lang="fr-FR"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833C0C"/>
                      </a:solidFill>
                      <a:prstDash val="dash"/>
                      <a:round/>
                      <a:headEnd type="none" w="med" len="med"/>
                      <a:tailEnd type="none" w="med" len="med"/>
                    </a:lnB>
                    <a:noFill/>
                  </a:tcPr>
                </a:tc>
                <a:tc>
                  <a:txBody>
                    <a:bodyPr/>
                    <a:lstStyle/>
                    <a:p>
                      <a:pPr algn="l" fontAlgn="b"/>
                      <a:endParaRPr lang="fr-FR"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833C0C"/>
                      </a:solidFill>
                      <a:prstDash val="dash"/>
                      <a:round/>
                      <a:headEnd type="none" w="med" len="med"/>
                      <a:tailEnd type="none" w="med" len="med"/>
                    </a:lnB>
                    <a:noFill/>
                  </a:tcPr>
                </a:tc>
                <a:extLst>
                  <a:ext uri="{0D108BD9-81ED-4DB2-BD59-A6C34878D82A}">
                    <a16:rowId xmlns:a16="http://schemas.microsoft.com/office/drawing/2014/main" val="1231427955"/>
                  </a:ext>
                </a:extLst>
              </a:tr>
              <a:tr h="438150">
                <a:tc>
                  <a:txBody>
                    <a:bodyPr/>
                    <a:lstStyle/>
                    <a:p>
                      <a:pPr algn="ctr" fontAlgn="ctr"/>
                      <a:r>
                        <a:rPr lang="fr-FR" sz="2200" b="1" i="0" u="none" strike="noStrike" dirty="0">
                          <a:solidFill>
                            <a:srgbClr val="000000"/>
                          </a:solidFill>
                          <a:effectLst/>
                          <a:latin typeface="Comic Sans MS" panose="030F0702030302020204" pitchFamily="66" charset="0"/>
                        </a:rPr>
                        <a:t>DESIGNATION</a:t>
                      </a:r>
                    </a:p>
                  </a:txBody>
                  <a:tcPr marL="9525" marR="9525" marT="9525" marB="0" anchor="ctr">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tc>
                  <a:txBody>
                    <a:bodyPr/>
                    <a:lstStyle/>
                    <a:p>
                      <a:pPr algn="ctr" fontAlgn="ctr"/>
                      <a:r>
                        <a:rPr lang="fr-FR" sz="2200" b="1" i="0" u="none" strike="noStrike" dirty="0">
                          <a:solidFill>
                            <a:srgbClr val="000000"/>
                          </a:solidFill>
                          <a:effectLst/>
                          <a:latin typeface="Comic Sans MS" panose="030F0702030302020204" pitchFamily="66" charset="0"/>
                        </a:rPr>
                        <a:t>REALISATION</a:t>
                      </a:r>
                    </a:p>
                  </a:txBody>
                  <a:tcPr marL="9525" marR="9525" marT="9525" marB="0" anchor="ctr">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extLst>
                  <a:ext uri="{0D108BD9-81ED-4DB2-BD59-A6C34878D82A}">
                    <a16:rowId xmlns:a16="http://schemas.microsoft.com/office/drawing/2014/main" val="1422054112"/>
                  </a:ext>
                </a:extLst>
              </a:tr>
              <a:tr h="438150">
                <a:tc>
                  <a:txBody>
                    <a:bodyPr/>
                    <a:lstStyle/>
                    <a:p>
                      <a:pPr algn="l" fontAlgn="b"/>
                      <a:r>
                        <a:rPr lang="fr-FR" sz="1600" b="1" i="0" u="none" strike="noStrike" dirty="0">
                          <a:solidFill>
                            <a:srgbClr val="000000"/>
                          </a:solidFill>
                          <a:effectLst/>
                          <a:latin typeface="Comic Sans MS" panose="030F0702030302020204" pitchFamily="66" charset="0"/>
                        </a:rPr>
                        <a:t>LOCAL</a:t>
                      </a:r>
                    </a:p>
                  </a:txBody>
                  <a:tcPr marL="342900"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tc>
                  <a:txBody>
                    <a:bodyPr/>
                    <a:lstStyle/>
                    <a:p>
                      <a:pPr algn="ctr" fontAlgn="b"/>
                      <a:r>
                        <a:rPr lang="fr-FR" sz="1600" b="1" i="0" u="none" strike="noStrike" dirty="0">
                          <a:solidFill>
                            <a:srgbClr val="000000"/>
                          </a:solidFill>
                          <a:effectLst/>
                          <a:latin typeface="Comic Sans MS" panose="030F0702030302020204" pitchFamily="66" charset="0"/>
                        </a:rPr>
                        <a:t>100 €</a:t>
                      </a:r>
                    </a:p>
                  </a:txBody>
                  <a:tcPr marL="9525"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extLst>
                  <a:ext uri="{0D108BD9-81ED-4DB2-BD59-A6C34878D82A}">
                    <a16:rowId xmlns:a16="http://schemas.microsoft.com/office/drawing/2014/main" val="2863862355"/>
                  </a:ext>
                </a:extLst>
              </a:tr>
              <a:tr h="438150">
                <a:tc>
                  <a:txBody>
                    <a:bodyPr/>
                    <a:lstStyle/>
                    <a:p>
                      <a:pPr algn="l" fontAlgn="b"/>
                      <a:r>
                        <a:rPr lang="fr-FR" sz="1600" b="1" i="0" u="none" strike="noStrike" dirty="0">
                          <a:solidFill>
                            <a:srgbClr val="000000"/>
                          </a:solidFill>
                          <a:effectLst/>
                          <a:latin typeface="Comic Sans MS" panose="030F0702030302020204" pitchFamily="66" charset="0"/>
                        </a:rPr>
                        <a:t>INVESTISSEMENT</a:t>
                      </a:r>
                    </a:p>
                  </a:txBody>
                  <a:tcPr marL="342900"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tc>
                  <a:txBody>
                    <a:bodyPr/>
                    <a:lstStyle/>
                    <a:p>
                      <a:pPr algn="ctr" fontAlgn="b"/>
                      <a:r>
                        <a:rPr lang="fr-FR" sz="1600" b="1" i="0" u="none" strike="noStrike" dirty="0">
                          <a:solidFill>
                            <a:srgbClr val="000000"/>
                          </a:solidFill>
                          <a:effectLst/>
                          <a:latin typeface="Comic Sans MS" panose="030F0702030302020204" pitchFamily="66" charset="0"/>
                        </a:rPr>
                        <a:t> </a:t>
                      </a:r>
                    </a:p>
                  </a:txBody>
                  <a:tcPr marL="9525"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extLst>
                  <a:ext uri="{0D108BD9-81ED-4DB2-BD59-A6C34878D82A}">
                    <a16:rowId xmlns:a16="http://schemas.microsoft.com/office/drawing/2014/main" val="2486203307"/>
                  </a:ext>
                </a:extLst>
              </a:tr>
              <a:tr h="438150">
                <a:tc>
                  <a:txBody>
                    <a:bodyPr/>
                    <a:lstStyle/>
                    <a:p>
                      <a:pPr algn="l" fontAlgn="b"/>
                      <a:r>
                        <a:rPr lang="fr-FR" sz="1600" b="1" i="0" u="none" strike="noStrike" dirty="0">
                          <a:solidFill>
                            <a:srgbClr val="000000"/>
                          </a:solidFill>
                          <a:effectLst/>
                          <a:latin typeface="Comic Sans MS" panose="030F0702030302020204" pitchFamily="66" charset="0"/>
                        </a:rPr>
                        <a:t>COTISATION CLUB</a:t>
                      </a:r>
                    </a:p>
                  </a:txBody>
                  <a:tcPr marL="342900"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tc>
                  <a:txBody>
                    <a:bodyPr/>
                    <a:lstStyle/>
                    <a:p>
                      <a:pPr algn="ctr" fontAlgn="b"/>
                      <a:r>
                        <a:rPr lang="fr-FR" sz="1600" b="1" i="0" u="none" strike="noStrike">
                          <a:solidFill>
                            <a:srgbClr val="000000"/>
                          </a:solidFill>
                          <a:effectLst/>
                          <a:latin typeface="Comic Sans MS" panose="030F0702030302020204" pitchFamily="66" charset="0"/>
                        </a:rPr>
                        <a:t>25 000 €</a:t>
                      </a:r>
                    </a:p>
                  </a:txBody>
                  <a:tcPr marL="9525"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extLst>
                  <a:ext uri="{0D108BD9-81ED-4DB2-BD59-A6C34878D82A}">
                    <a16:rowId xmlns:a16="http://schemas.microsoft.com/office/drawing/2014/main" val="1961245237"/>
                  </a:ext>
                </a:extLst>
              </a:tr>
              <a:tr h="438150">
                <a:tc>
                  <a:txBody>
                    <a:bodyPr/>
                    <a:lstStyle/>
                    <a:p>
                      <a:pPr algn="l" fontAlgn="b"/>
                      <a:r>
                        <a:rPr lang="fr-FR" sz="1600" b="1" i="0" u="none" strike="noStrike" dirty="0">
                          <a:solidFill>
                            <a:srgbClr val="000000"/>
                          </a:solidFill>
                          <a:effectLst/>
                          <a:latin typeface="Comic Sans MS" panose="030F0702030302020204" pitchFamily="66" charset="0"/>
                        </a:rPr>
                        <a:t>FFRP</a:t>
                      </a:r>
                    </a:p>
                  </a:txBody>
                  <a:tcPr marL="342900"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tc>
                  <a:txBody>
                    <a:bodyPr/>
                    <a:lstStyle/>
                    <a:p>
                      <a:pPr algn="ctr" fontAlgn="b"/>
                      <a:r>
                        <a:rPr lang="fr-FR" sz="1600" b="1" i="0" u="none" strike="noStrike">
                          <a:solidFill>
                            <a:srgbClr val="000000"/>
                          </a:solidFill>
                          <a:effectLst/>
                          <a:latin typeface="Comic Sans MS" panose="030F0702030302020204" pitchFamily="66" charset="0"/>
                        </a:rPr>
                        <a:t> </a:t>
                      </a:r>
                    </a:p>
                  </a:txBody>
                  <a:tcPr marL="9525"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extLst>
                  <a:ext uri="{0D108BD9-81ED-4DB2-BD59-A6C34878D82A}">
                    <a16:rowId xmlns:a16="http://schemas.microsoft.com/office/drawing/2014/main" val="1753555984"/>
                  </a:ext>
                </a:extLst>
              </a:tr>
              <a:tr h="438150">
                <a:tc>
                  <a:txBody>
                    <a:bodyPr/>
                    <a:lstStyle/>
                    <a:p>
                      <a:pPr algn="l" fontAlgn="b"/>
                      <a:r>
                        <a:rPr lang="fr-FR" sz="1600" b="1" i="0" u="none" strike="noStrike" dirty="0">
                          <a:solidFill>
                            <a:srgbClr val="000000"/>
                          </a:solidFill>
                          <a:effectLst/>
                          <a:latin typeface="Comic Sans MS" panose="030F0702030302020204" pitchFamily="66" charset="0"/>
                        </a:rPr>
                        <a:t>BANQUE</a:t>
                      </a:r>
                    </a:p>
                  </a:txBody>
                  <a:tcPr marL="342900"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tc>
                  <a:txBody>
                    <a:bodyPr/>
                    <a:lstStyle/>
                    <a:p>
                      <a:pPr algn="ctr" fontAlgn="b"/>
                      <a:r>
                        <a:rPr lang="fr-FR" sz="1600" b="1" i="0" u="none" strike="noStrike">
                          <a:solidFill>
                            <a:srgbClr val="000000"/>
                          </a:solidFill>
                          <a:effectLst/>
                          <a:latin typeface="Comic Sans MS" panose="030F0702030302020204" pitchFamily="66" charset="0"/>
                        </a:rPr>
                        <a:t> </a:t>
                      </a:r>
                    </a:p>
                  </a:txBody>
                  <a:tcPr marL="9525"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extLst>
                  <a:ext uri="{0D108BD9-81ED-4DB2-BD59-A6C34878D82A}">
                    <a16:rowId xmlns:a16="http://schemas.microsoft.com/office/drawing/2014/main" val="2359087387"/>
                  </a:ext>
                </a:extLst>
              </a:tr>
              <a:tr h="438150">
                <a:tc>
                  <a:txBody>
                    <a:bodyPr/>
                    <a:lstStyle/>
                    <a:p>
                      <a:pPr algn="l" fontAlgn="b"/>
                      <a:r>
                        <a:rPr lang="fr-FR" sz="1600" b="1" i="0" u="none" strike="noStrike" dirty="0">
                          <a:solidFill>
                            <a:srgbClr val="000000"/>
                          </a:solidFill>
                          <a:effectLst/>
                          <a:latin typeface="Comic Sans MS" panose="030F0702030302020204" pitchFamily="66" charset="0"/>
                        </a:rPr>
                        <a:t>EVENEMENTIEL</a:t>
                      </a:r>
                    </a:p>
                  </a:txBody>
                  <a:tcPr marL="342900"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tc>
                  <a:txBody>
                    <a:bodyPr/>
                    <a:lstStyle/>
                    <a:p>
                      <a:pPr algn="ctr" fontAlgn="b"/>
                      <a:r>
                        <a:rPr lang="fr-FR" sz="1600" b="1" i="0" u="none" strike="noStrike">
                          <a:solidFill>
                            <a:srgbClr val="000000"/>
                          </a:solidFill>
                          <a:effectLst/>
                          <a:latin typeface="Comic Sans MS" panose="030F0702030302020204" pitchFamily="66" charset="0"/>
                        </a:rPr>
                        <a:t>3 402 €</a:t>
                      </a:r>
                    </a:p>
                  </a:txBody>
                  <a:tcPr marL="9525"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extLst>
                  <a:ext uri="{0D108BD9-81ED-4DB2-BD59-A6C34878D82A}">
                    <a16:rowId xmlns:a16="http://schemas.microsoft.com/office/drawing/2014/main" val="851325577"/>
                  </a:ext>
                </a:extLst>
              </a:tr>
              <a:tr h="438150">
                <a:tc>
                  <a:txBody>
                    <a:bodyPr/>
                    <a:lstStyle/>
                    <a:p>
                      <a:pPr algn="l" fontAlgn="b"/>
                      <a:r>
                        <a:rPr lang="fr-FR" sz="1600" b="1" i="0" u="none" strike="noStrike" dirty="0">
                          <a:solidFill>
                            <a:srgbClr val="000000"/>
                          </a:solidFill>
                          <a:effectLst/>
                          <a:latin typeface="Comic Sans MS" panose="030F0702030302020204" pitchFamily="66" charset="0"/>
                        </a:rPr>
                        <a:t>SUBVENTION</a:t>
                      </a:r>
                    </a:p>
                  </a:txBody>
                  <a:tcPr marL="342900"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tc>
                  <a:txBody>
                    <a:bodyPr/>
                    <a:lstStyle/>
                    <a:p>
                      <a:pPr algn="ctr" fontAlgn="b"/>
                      <a:r>
                        <a:rPr lang="fr-FR" sz="1600" b="1" i="0" u="none" strike="noStrike">
                          <a:solidFill>
                            <a:srgbClr val="000000"/>
                          </a:solidFill>
                          <a:effectLst/>
                          <a:latin typeface="Comic Sans MS" panose="030F0702030302020204" pitchFamily="66" charset="0"/>
                        </a:rPr>
                        <a:t>1 250 €</a:t>
                      </a:r>
                    </a:p>
                  </a:txBody>
                  <a:tcPr marL="9525"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extLst>
                  <a:ext uri="{0D108BD9-81ED-4DB2-BD59-A6C34878D82A}">
                    <a16:rowId xmlns:a16="http://schemas.microsoft.com/office/drawing/2014/main" val="3114602399"/>
                  </a:ext>
                </a:extLst>
              </a:tr>
              <a:tr h="438150">
                <a:tc>
                  <a:txBody>
                    <a:bodyPr/>
                    <a:lstStyle/>
                    <a:p>
                      <a:pPr algn="l" fontAlgn="b"/>
                      <a:r>
                        <a:rPr lang="fr-FR" sz="1600" b="1" i="0" u="none" strike="noStrike" dirty="0">
                          <a:solidFill>
                            <a:srgbClr val="000000"/>
                          </a:solidFill>
                          <a:effectLst/>
                          <a:latin typeface="Comic Sans MS" panose="030F0702030302020204" pitchFamily="66" charset="0"/>
                        </a:rPr>
                        <a:t>FORMATION</a:t>
                      </a:r>
                    </a:p>
                  </a:txBody>
                  <a:tcPr marL="342900"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tc>
                  <a:txBody>
                    <a:bodyPr/>
                    <a:lstStyle/>
                    <a:p>
                      <a:pPr algn="ctr" fontAlgn="b"/>
                      <a:r>
                        <a:rPr lang="fr-FR" sz="1600" b="1" i="0" u="none" strike="noStrike">
                          <a:solidFill>
                            <a:srgbClr val="000000"/>
                          </a:solidFill>
                          <a:effectLst/>
                          <a:latin typeface="Comic Sans MS" panose="030F0702030302020204" pitchFamily="66" charset="0"/>
                        </a:rPr>
                        <a:t> </a:t>
                      </a:r>
                    </a:p>
                  </a:txBody>
                  <a:tcPr marL="9525"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extLst>
                  <a:ext uri="{0D108BD9-81ED-4DB2-BD59-A6C34878D82A}">
                    <a16:rowId xmlns:a16="http://schemas.microsoft.com/office/drawing/2014/main" val="2508196791"/>
                  </a:ext>
                </a:extLst>
              </a:tr>
              <a:tr h="438150">
                <a:tc>
                  <a:txBody>
                    <a:bodyPr/>
                    <a:lstStyle/>
                    <a:p>
                      <a:pPr algn="l" fontAlgn="b"/>
                      <a:r>
                        <a:rPr lang="fr-FR" sz="1600" b="1" i="0" u="none" strike="noStrike" dirty="0">
                          <a:solidFill>
                            <a:srgbClr val="000000"/>
                          </a:solidFill>
                          <a:effectLst/>
                          <a:latin typeface="Comic Sans MS" panose="030F0702030302020204" pitchFamily="66" charset="0"/>
                        </a:rPr>
                        <a:t>CLUB ANIMATEURS</a:t>
                      </a:r>
                    </a:p>
                  </a:txBody>
                  <a:tcPr marL="342900"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tc>
                  <a:txBody>
                    <a:bodyPr/>
                    <a:lstStyle/>
                    <a:p>
                      <a:pPr algn="ctr" fontAlgn="b"/>
                      <a:r>
                        <a:rPr lang="fr-FR" sz="1600" b="1" i="0" u="none" strike="noStrike">
                          <a:solidFill>
                            <a:srgbClr val="000000"/>
                          </a:solidFill>
                          <a:effectLst/>
                          <a:latin typeface="Comic Sans MS" panose="030F0702030302020204" pitchFamily="66" charset="0"/>
                        </a:rPr>
                        <a:t>7 248 €</a:t>
                      </a:r>
                    </a:p>
                  </a:txBody>
                  <a:tcPr marL="9525"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extLst>
                  <a:ext uri="{0D108BD9-81ED-4DB2-BD59-A6C34878D82A}">
                    <a16:rowId xmlns:a16="http://schemas.microsoft.com/office/drawing/2014/main" val="681863680"/>
                  </a:ext>
                </a:extLst>
              </a:tr>
              <a:tr h="438150">
                <a:tc>
                  <a:txBody>
                    <a:bodyPr/>
                    <a:lstStyle/>
                    <a:p>
                      <a:pPr algn="l" fontAlgn="b"/>
                      <a:r>
                        <a:rPr lang="fr-FR" sz="1600" b="1" i="0" u="none" strike="noStrike" dirty="0">
                          <a:solidFill>
                            <a:srgbClr val="000000"/>
                          </a:solidFill>
                          <a:effectLst/>
                          <a:latin typeface="Comic Sans MS" panose="030F0702030302020204" pitchFamily="66" charset="0"/>
                        </a:rPr>
                        <a:t>SOCIAL</a:t>
                      </a:r>
                    </a:p>
                  </a:txBody>
                  <a:tcPr marL="342900"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tc>
                  <a:txBody>
                    <a:bodyPr/>
                    <a:lstStyle/>
                    <a:p>
                      <a:pPr algn="ctr" fontAlgn="b"/>
                      <a:r>
                        <a:rPr lang="fr-FR" sz="1600" b="1" i="0" u="none" strike="noStrike">
                          <a:solidFill>
                            <a:srgbClr val="000000"/>
                          </a:solidFill>
                          <a:effectLst/>
                          <a:latin typeface="Comic Sans MS" panose="030F0702030302020204" pitchFamily="66" charset="0"/>
                        </a:rPr>
                        <a:t> </a:t>
                      </a:r>
                    </a:p>
                  </a:txBody>
                  <a:tcPr marL="9525"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extLst>
                  <a:ext uri="{0D108BD9-81ED-4DB2-BD59-A6C34878D82A}">
                    <a16:rowId xmlns:a16="http://schemas.microsoft.com/office/drawing/2014/main" val="3034016323"/>
                  </a:ext>
                </a:extLst>
              </a:tr>
              <a:tr h="438150">
                <a:tc>
                  <a:txBody>
                    <a:bodyPr/>
                    <a:lstStyle/>
                    <a:p>
                      <a:pPr algn="l" fontAlgn="b"/>
                      <a:r>
                        <a:rPr lang="fr-FR" sz="1600" b="1" i="0" u="none" strike="noStrike" dirty="0">
                          <a:solidFill>
                            <a:srgbClr val="FFFFFF"/>
                          </a:solidFill>
                          <a:effectLst/>
                          <a:latin typeface="Comic Sans MS" panose="030F0702030302020204" pitchFamily="66" charset="0"/>
                        </a:rPr>
                        <a:t>PARTENARIAT *</a:t>
                      </a:r>
                    </a:p>
                  </a:txBody>
                  <a:tcPr marL="342900"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tc>
                  <a:txBody>
                    <a:bodyPr/>
                    <a:lstStyle/>
                    <a:p>
                      <a:pPr algn="ctr" fontAlgn="b"/>
                      <a:r>
                        <a:rPr lang="fr-FR" sz="1600" b="1" i="0" u="none" strike="noStrike" dirty="0">
                          <a:solidFill>
                            <a:srgbClr val="000000"/>
                          </a:solidFill>
                          <a:effectLst/>
                          <a:latin typeface="Comic Sans MS" panose="030F0702030302020204" pitchFamily="66" charset="0"/>
                        </a:rPr>
                        <a:t>3 000 €</a:t>
                      </a:r>
                    </a:p>
                  </a:txBody>
                  <a:tcPr marL="9525"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extLst>
                  <a:ext uri="{0D108BD9-81ED-4DB2-BD59-A6C34878D82A}">
                    <a16:rowId xmlns:a16="http://schemas.microsoft.com/office/drawing/2014/main" val="1680303801"/>
                  </a:ext>
                </a:extLst>
              </a:tr>
              <a:tr h="238125">
                <a:tc>
                  <a:txBody>
                    <a:bodyPr/>
                    <a:lstStyle/>
                    <a:p>
                      <a:pPr algn="l" fontAlgn="b"/>
                      <a:r>
                        <a:rPr lang="fr-FR" sz="1600" b="0" i="0" u="none" strike="noStrike" dirty="0">
                          <a:solidFill>
                            <a:srgbClr val="000000"/>
                          </a:solidFill>
                          <a:effectLst/>
                          <a:latin typeface="Comic Sans MS" panose="030F0702030302020204" pitchFamily="66" charset="0"/>
                        </a:rPr>
                        <a:t> </a:t>
                      </a:r>
                    </a:p>
                  </a:txBody>
                  <a:tcPr marL="9525"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tc>
                  <a:txBody>
                    <a:bodyPr/>
                    <a:lstStyle/>
                    <a:p>
                      <a:pPr algn="l" fontAlgn="b"/>
                      <a:r>
                        <a:rPr lang="fr-FR" sz="1600" b="0" i="0" u="none" strike="noStrike">
                          <a:solidFill>
                            <a:srgbClr val="000000"/>
                          </a:solidFill>
                          <a:effectLst/>
                          <a:latin typeface="Comic Sans MS" panose="030F0702030302020204" pitchFamily="66" charset="0"/>
                        </a:rPr>
                        <a:t> </a:t>
                      </a:r>
                    </a:p>
                  </a:txBody>
                  <a:tcPr marL="9525"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12700" cap="flat" cmpd="sng" algn="ctr">
                      <a:solidFill>
                        <a:srgbClr val="833C0C"/>
                      </a:solidFill>
                      <a:prstDash val="solid"/>
                      <a:round/>
                      <a:headEnd type="none" w="med" len="med"/>
                      <a:tailEnd type="none" w="med" len="med"/>
                    </a:lnB>
                    <a:noFill/>
                  </a:tcPr>
                </a:tc>
                <a:extLst>
                  <a:ext uri="{0D108BD9-81ED-4DB2-BD59-A6C34878D82A}">
                    <a16:rowId xmlns:a16="http://schemas.microsoft.com/office/drawing/2014/main" val="462027785"/>
                  </a:ext>
                </a:extLst>
              </a:tr>
              <a:tr h="438150">
                <a:tc>
                  <a:txBody>
                    <a:bodyPr/>
                    <a:lstStyle/>
                    <a:p>
                      <a:pPr algn="l" fontAlgn="b"/>
                      <a:r>
                        <a:rPr lang="fr-FR" sz="1600" b="0" i="0" u="none" strike="noStrike" dirty="0">
                          <a:solidFill>
                            <a:srgbClr val="000000"/>
                          </a:solidFill>
                          <a:effectLst/>
                          <a:latin typeface="Comic Sans MS" panose="030F0702030302020204" pitchFamily="66" charset="0"/>
                        </a:rPr>
                        <a:t>      </a:t>
                      </a:r>
                      <a:r>
                        <a:rPr lang="fr-FR" sz="1600" b="1" i="0" u="none" strike="noStrike" dirty="0">
                          <a:solidFill>
                            <a:srgbClr val="000000"/>
                          </a:solidFill>
                          <a:effectLst/>
                          <a:latin typeface="Comic Sans MS" panose="030F0702030302020204" pitchFamily="66" charset="0"/>
                        </a:rPr>
                        <a:t>TOTAL</a:t>
                      </a:r>
                    </a:p>
                  </a:txBody>
                  <a:tcPr marL="9525"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tc>
                  <a:txBody>
                    <a:bodyPr/>
                    <a:lstStyle/>
                    <a:p>
                      <a:pPr algn="ctr" fontAlgn="b"/>
                      <a:r>
                        <a:rPr lang="fr-FR" sz="1600" b="1" i="0" u="none" strike="noStrike" dirty="0">
                          <a:solidFill>
                            <a:srgbClr val="000000"/>
                          </a:solidFill>
                          <a:effectLst/>
                          <a:latin typeface="Comic Sans MS" panose="030F0702030302020204" pitchFamily="66" charset="0"/>
                        </a:rPr>
                        <a:t>40 000 €</a:t>
                      </a:r>
                    </a:p>
                  </a:txBody>
                  <a:tcPr marL="9525"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12700" cap="flat" cmpd="sng" algn="ctr">
                      <a:solidFill>
                        <a:srgbClr val="833C0C"/>
                      </a:solidFill>
                      <a:prstDash val="solid"/>
                      <a:round/>
                      <a:headEnd type="none" w="med" len="med"/>
                      <a:tailEnd type="none" w="med" len="med"/>
                    </a:lnT>
                    <a:lnB w="6350" cap="flat" cmpd="sng" algn="ctr">
                      <a:solidFill>
                        <a:srgbClr val="833C0C"/>
                      </a:solidFill>
                      <a:prstDash val="dash"/>
                      <a:round/>
                      <a:headEnd type="none" w="med" len="med"/>
                      <a:tailEnd type="none" w="med" len="med"/>
                    </a:lnB>
                    <a:noFill/>
                  </a:tcPr>
                </a:tc>
                <a:extLst>
                  <a:ext uri="{0D108BD9-81ED-4DB2-BD59-A6C34878D82A}">
                    <a16:rowId xmlns:a16="http://schemas.microsoft.com/office/drawing/2014/main" val="1362854496"/>
                  </a:ext>
                </a:extLst>
              </a:tr>
            </a:tbl>
          </a:graphicData>
        </a:graphic>
      </p:graphicFrame>
    </p:spTree>
    <p:extLst>
      <p:ext uri="{BB962C8B-B14F-4D97-AF65-F5344CB8AC3E}">
        <p14:creationId xmlns:p14="http://schemas.microsoft.com/office/powerpoint/2010/main" val="3767770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1216459A-6B66-4081-93A4-C24BD8B8D2D4}"/>
              </a:ext>
            </a:extLst>
          </p:cNvPr>
          <p:cNvGraphicFramePr>
            <a:graphicFrameLocks noGrp="1"/>
          </p:cNvGraphicFramePr>
          <p:nvPr>
            <p:extLst>
              <p:ext uri="{D42A27DB-BD31-4B8C-83A1-F6EECF244321}">
                <p14:modId xmlns:p14="http://schemas.microsoft.com/office/powerpoint/2010/main" val="2439188447"/>
              </p:ext>
            </p:extLst>
          </p:nvPr>
        </p:nvGraphicFramePr>
        <p:xfrm>
          <a:off x="2260600" y="230578"/>
          <a:ext cx="7205133" cy="6144936"/>
        </p:xfrm>
        <a:graphic>
          <a:graphicData uri="http://schemas.openxmlformats.org/drawingml/2006/table">
            <a:tbl>
              <a:tblPr/>
              <a:tblGrid>
                <a:gridCol w="3623733">
                  <a:extLst>
                    <a:ext uri="{9D8B030D-6E8A-4147-A177-3AD203B41FA5}">
                      <a16:colId xmlns:a16="http://schemas.microsoft.com/office/drawing/2014/main" val="1476967350"/>
                    </a:ext>
                  </a:extLst>
                </a:gridCol>
                <a:gridCol w="3581400">
                  <a:extLst>
                    <a:ext uri="{9D8B030D-6E8A-4147-A177-3AD203B41FA5}">
                      <a16:colId xmlns:a16="http://schemas.microsoft.com/office/drawing/2014/main" val="4174109495"/>
                    </a:ext>
                  </a:extLst>
                </a:gridCol>
              </a:tblGrid>
              <a:tr h="495024">
                <a:tc gridSpan="2">
                  <a:txBody>
                    <a:bodyPr/>
                    <a:lstStyle/>
                    <a:p>
                      <a:pPr algn="ctr" fontAlgn="b"/>
                      <a:r>
                        <a:rPr lang="fr-FR" sz="2400" b="1" i="0" u="none" strike="noStrike" dirty="0">
                          <a:solidFill>
                            <a:srgbClr val="000000"/>
                          </a:solidFill>
                          <a:effectLst/>
                          <a:latin typeface="Comic Sans MS" panose="030F0702030302020204" pitchFamily="66" charset="0"/>
                        </a:rPr>
                        <a:t>PREVISIONNEL DEPENSES 2025-2026</a:t>
                      </a:r>
                    </a:p>
                  </a:txBody>
                  <a:tcPr marL="7413" marR="7413" marT="7413" marB="0" anchor="b">
                    <a:lnL>
                      <a:noFill/>
                    </a:lnL>
                    <a:lnR>
                      <a:noFill/>
                    </a:lnR>
                    <a:lnT>
                      <a:noFill/>
                    </a:lnT>
                    <a:lnB w="6350" cap="flat" cmpd="sng" algn="ctr">
                      <a:solidFill>
                        <a:srgbClr val="833C0C"/>
                      </a:solidFill>
                      <a:prstDash val="dash"/>
                      <a:round/>
                      <a:headEnd type="none" w="med" len="med"/>
                      <a:tailEnd type="none" w="med" len="med"/>
                    </a:lnB>
                    <a:noFill/>
                  </a:tcPr>
                </a:tc>
                <a:tc hMerge="1">
                  <a:txBody>
                    <a:bodyPr/>
                    <a:lstStyle/>
                    <a:p>
                      <a:endParaRPr lang="fr-FR"/>
                    </a:p>
                  </a:txBody>
                  <a:tcPr/>
                </a:tc>
                <a:extLst>
                  <a:ext uri="{0D108BD9-81ED-4DB2-BD59-A6C34878D82A}">
                    <a16:rowId xmlns:a16="http://schemas.microsoft.com/office/drawing/2014/main" val="4108826207"/>
                  </a:ext>
                </a:extLst>
              </a:tr>
              <a:tr h="415119">
                <a:tc>
                  <a:txBody>
                    <a:bodyPr/>
                    <a:lstStyle/>
                    <a:p>
                      <a:pPr algn="ctr" fontAlgn="ctr"/>
                      <a:r>
                        <a:rPr lang="fr-FR" sz="2000" b="1" i="0" u="none" strike="noStrike" dirty="0">
                          <a:solidFill>
                            <a:srgbClr val="000000"/>
                          </a:solidFill>
                          <a:effectLst/>
                          <a:latin typeface="Comic Sans MS" panose="030F0702030302020204" pitchFamily="66" charset="0"/>
                        </a:rPr>
                        <a:t>DESIGNATION</a:t>
                      </a:r>
                    </a:p>
                  </a:txBody>
                  <a:tcPr marL="7413" marR="7413" marT="7413" marB="0" anchor="ctr">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tc>
                  <a:txBody>
                    <a:bodyPr/>
                    <a:lstStyle/>
                    <a:p>
                      <a:pPr algn="ctr" fontAlgn="ctr"/>
                      <a:r>
                        <a:rPr lang="fr-FR" sz="2000" b="1" i="0" u="none" strike="noStrike" dirty="0">
                          <a:solidFill>
                            <a:srgbClr val="000000"/>
                          </a:solidFill>
                          <a:effectLst/>
                          <a:latin typeface="Comic Sans MS" panose="030F0702030302020204" pitchFamily="66" charset="0"/>
                        </a:rPr>
                        <a:t>REALISATION</a:t>
                      </a:r>
                    </a:p>
                  </a:txBody>
                  <a:tcPr marL="7413" marR="7413" marT="7413" marB="0" anchor="ctr">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extLst>
                  <a:ext uri="{0D108BD9-81ED-4DB2-BD59-A6C34878D82A}">
                    <a16:rowId xmlns:a16="http://schemas.microsoft.com/office/drawing/2014/main" val="3313140555"/>
                  </a:ext>
                </a:extLst>
              </a:tr>
              <a:tr h="415119">
                <a:tc>
                  <a:txBody>
                    <a:bodyPr/>
                    <a:lstStyle/>
                    <a:p>
                      <a:pPr algn="l" fontAlgn="b"/>
                      <a:r>
                        <a:rPr lang="fr-FR" sz="1600" b="1" i="0" u="none" strike="noStrike" dirty="0">
                          <a:solidFill>
                            <a:srgbClr val="000000"/>
                          </a:solidFill>
                          <a:effectLst/>
                          <a:latin typeface="Comic Sans MS" panose="030F0702030302020204" pitchFamily="66" charset="0"/>
                        </a:rPr>
                        <a:t>LOCAL</a:t>
                      </a:r>
                    </a:p>
                  </a:txBody>
                  <a:tcPr marL="171450"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tc>
                  <a:txBody>
                    <a:bodyPr/>
                    <a:lstStyle/>
                    <a:p>
                      <a:pPr algn="ctr" fontAlgn="b"/>
                      <a:r>
                        <a:rPr lang="fr-FR" sz="1600" b="1" i="0" u="none" strike="noStrike">
                          <a:solidFill>
                            <a:srgbClr val="000000"/>
                          </a:solidFill>
                          <a:effectLst/>
                          <a:latin typeface="Comic Sans MS" panose="030F0702030302020204" pitchFamily="66" charset="0"/>
                        </a:rPr>
                        <a:t>6 626 €</a:t>
                      </a:r>
                    </a:p>
                  </a:txBody>
                  <a:tcPr marL="9525"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extLst>
                  <a:ext uri="{0D108BD9-81ED-4DB2-BD59-A6C34878D82A}">
                    <a16:rowId xmlns:a16="http://schemas.microsoft.com/office/drawing/2014/main" val="2296375338"/>
                  </a:ext>
                </a:extLst>
              </a:tr>
              <a:tr h="415119">
                <a:tc>
                  <a:txBody>
                    <a:bodyPr/>
                    <a:lstStyle/>
                    <a:p>
                      <a:pPr algn="l" fontAlgn="b"/>
                      <a:r>
                        <a:rPr lang="fr-FR" sz="1600" b="1" i="0" u="none" strike="noStrike">
                          <a:solidFill>
                            <a:srgbClr val="000000"/>
                          </a:solidFill>
                          <a:effectLst/>
                          <a:latin typeface="Comic Sans MS" panose="030F0702030302020204" pitchFamily="66" charset="0"/>
                        </a:rPr>
                        <a:t>INVESTISSEMENT</a:t>
                      </a:r>
                    </a:p>
                  </a:txBody>
                  <a:tcPr marL="171450"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tc>
                  <a:txBody>
                    <a:bodyPr/>
                    <a:lstStyle/>
                    <a:p>
                      <a:pPr algn="ctr" fontAlgn="b"/>
                      <a:r>
                        <a:rPr lang="fr-FR" sz="1600" b="1" i="0" u="none" strike="noStrike">
                          <a:solidFill>
                            <a:srgbClr val="000000"/>
                          </a:solidFill>
                          <a:effectLst/>
                          <a:latin typeface="Comic Sans MS" panose="030F0702030302020204" pitchFamily="66" charset="0"/>
                        </a:rPr>
                        <a:t>600 €</a:t>
                      </a:r>
                    </a:p>
                  </a:txBody>
                  <a:tcPr marL="9525"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extLst>
                  <a:ext uri="{0D108BD9-81ED-4DB2-BD59-A6C34878D82A}">
                    <a16:rowId xmlns:a16="http://schemas.microsoft.com/office/drawing/2014/main" val="3814424711"/>
                  </a:ext>
                </a:extLst>
              </a:tr>
              <a:tr h="415119">
                <a:tc>
                  <a:txBody>
                    <a:bodyPr/>
                    <a:lstStyle/>
                    <a:p>
                      <a:pPr algn="l" fontAlgn="b"/>
                      <a:r>
                        <a:rPr lang="fr-FR" sz="1600" b="1" i="0" u="none" strike="noStrike">
                          <a:solidFill>
                            <a:srgbClr val="000000"/>
                          </a:solidFill>
                          <a:effectLst/>
                          <a:latin typeface="Comic Sans MS" panose="030F0702030302020204" pitchFamily="66" charset="0"/>
                        </a:rPr>
                        <a:t>COTISATION CLUB</a:t>
                      </a:r>
                    </a:p>
                  </a:txBody>
                  <a:tcPr marL="171450"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tc>
                  <a:txBody>
                    <a:bodyPr/>
                    <a:lstStyle/>
                    <a:p>
                      <a:pPr algn="ctr" fontAlgn="b"/>
                      <a:r>
                        <a:rPr lang="fr-FR" sz="1600" b="1" i="0" u="none" strike="noStrike">
                          <a:solidFill>
                            <a:srgbClr val="000000"/>
                          </a:solidFill>
                          <a:effectLst/>
                          <a:latin typeface="Comic Sans MS" panose="030F0702030302020204" pitchFamily="66" charset="0"/>
                        </a:rPr>
                        <a:t> </a:t>
                      </a:r>
                    </a:p>
                  </a:txBody>
                  <a:tcPr marL="9525"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extLst>
                  <a:ext uri="{0D108BD9-81ED-4DB2-BD59-A6C34878D82A}">
                    <a16:rowId xmlns:a16="http://schemas.microsoft.com/office/drawing/2014/main" val="4174814181"/>
                  </a:ext>
                </a:extLst>
              </a:tr>
              <a:tr h="415119">
                <a:tc>
                  <a:txBody>
                    <a:bodyPr/>
                    <a:lstStyle/>
                    <a:p>
                      <a:pPr algn="l" fontAlgn="b"/>
                      <a:r>
                        <a:rPr lang="fr-FR" sz="1600" b="1" i="0" u="none" strike="noStrike">
                          <a:solidFill>
                            <a:srgbClr val="000000"/>
                          </a:solidFill>
                          <a:effectLst/>
                          <a:latin typeface="Comic Sans MS" panose="030F0702030302020204" pitchFamily="66" charset="0"/>
                        </a:rPr>
                        <a:t>FFRP</a:t>
                      </a:r>
                    </a:p>
                  </a:txBody>
                  <a:tcPr marL="171450"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tc>
                  <a:txBody>
                    <a:bodyPr/>
                    <a:lstStyle/>
                    <a:p>
                      <a:pPr algn="ctr" fontAlgn="b"/>
                      <a:r>
                        <a:rPr lang="fr-FR" sz="1600" b="1" i="0" u="none" strike="noStrike">
                          <a:solidFill>
                            <a:srgbClr val="000000"/>
                          </a:solidFill>
                          <a:effectLst/>
                          <a:latin typeface="Comic Sans MS" panose="030F0702030302020204" pitchFamily="66" charset="0"/>
                        </a:rPr>
                        <a:t>12 253 €</a:t>
                      </a:r>
                    </a:p>
                  </a:txBody>
                  <a:tcPr marL="9525"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extLst>
                  <a:ext uri="{0D108BD9-81ED-4DB2-BD59-A6C34878D82A}">
                    <a16:rowId xmlns:a16="http://schemas.microsoft.com/office/drawing/2014/main" val="756795551"/>
                  </a:ext>
                </a:extLst>
              </a:tr>
              <a:tr h="415119">
                <a:tc>
                  <a:txBody>
                    <a:bodyPr/>
                    <a:lstStyle/>
                    <a:p>
                      <a:pPr algn="l" fontAlgn="b"/>
                      <a:r>
                        <a:rPr lang="fr-FR" sz="1600" b="1" i="0" u="none" strike="noStrike">
                          <a:solidFill>
                            <a:srgbClr val="000000"/>
                          </a:solidFill>
                          <a:effectLst/>
                          <a:latin typeface="Comic Sans MS" panose="030F0702030302020204" pitchFamily="66" charset="0"/>
                        </a:rPr>
                        <a:t>BANQUE</a:t>
                      </a:r>
                    </a:p>
                  </a:txBody>
                  <a:tcPr marL="171450"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tc>
                  <a:txBody>
                    <a:bodyPr/>
                    <a:lstStyle/>
                    <a:p>
                      <a:pPr algn="ctr" fontAlgn="b"/>
                      <a:r>
                        <a:rPr lang="fr-FR" sz="1600" b="1" i="0" u="none" strike="noStrike">
                          <a:solidFill>
                            <a:srgbClr val="000000"/>
                          </a:solidFill>
                          <a:effectLst/>
                          <a:latin typeface="Comic Sans MS" panose="030F0702030302020204" pitchFamily="66" charset="0"/>
                        </a:rPr>
                        <a:t>5 150 €</a:t>
                      </a:r>
                    </a:p>
                  </a:txBody>
                  <a:tcPr marL="9525"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extLst>
                  <a:ext uri="{0D108BD9-81ED-4DB2-BD59-A6C34878D82A}">
                    <a16:rowId xmlns:a16="http://schemas.microsoft.com/office/drawing/2014/main" val="2352899228"/>
                  </a:ext>
                </a:extLst>
              </a:tr>
              <a:tr h="415119">
                <a:tc>
                  <a:txBody>
                    <a:bodyPr/>
                    <a:lstStyle/>
                    <a:p>
                      <a:pPr algn="l" fontAlgn="b"/>
                      <a:r>
                        <a:rPr lang="fr-FR" sz="1600" b="1" i="0" u="none" strike="noStrike">
                          <a:solidFill>
                            <a:srgbClr val="000000"/>
                          </a:solidFill>
                          <a:effectLst/>
                          <a:latin typeface="Comic Sans MS" panose="030F0702030302020204" pitchFamily="66" charset="0"/>
                        </a:rPr>
                        <a:t>EVENEMENTIEL</a:t>
                      </a:r>
                    </a:p>
                  </a:txBody>
                  <a:tcPr marL="171450"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tc>
                  <a:txBody>
                    <a:bodyPr/>
                    <a:lstStyle/>
                    <a:p>
                      <a:pPr algn="ctr" fontAlgn="b"/>
                      <a:r>
                        <a:rPr lang="fr-FR" sz="1600" b="1" i="0" u="none" strike="noStrike">
                          <a:solidFill>
                            <a:srgbClr val="000000"/>
                          </a:solidFill>
                          <a:effectLst/>
                          <a:latin typeface="Comic Sans MS" panose="030F0702030302020204" pitchFamily="66" charset="0"/>
                        </a:rPr>
                        <a:t>5 222 €</a:t>
                      </a:r>
                    </a:p>
                  </a:txBody>
                  <a:tcPr marL="9525"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extLst>
                  <a:ext uri="{0D108BD9-81ED-4DB2-BD59-A6C34878D82A}">
                    <a16:rowId xmlns:a16="http://schemas.microsoft.com/office/drawing/2014/main" val="3090049597"/>
                  </a:ext>
                </a:extLst>
              </a:tr>
              <a:tr h="415119">
                <a:tc>
                  <a:txBody>
                    <a:bodyPr/>
                    <a:lstStyle/>
                    <a:p>
                      <a:pPr algn="l" fontAlgn="b"/>
                      <a:r>
                        <a:rPr lang="fr-FR" sz="1600" b="1" i="0" u="none" strike="noStrike">
                          <a:solidFill>
                            <a:srgbClr val="000000"/>
                          </a:solidFill>
                          <a:effectLst/>
                          <a:latin typeface="Comic Sans MS" panose="030F0702030302020204" pitchFamily="66" charset="0"/>
                        </a:rPr>
                        <a:t>SUBVENTION</a:t>
                      </a:r>
                    </a:p>
                  </a:txBody>
                  <a:tcPr marL="171450"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tc>
                  <a:txBody>
                    <a:bodyPr/>
                    <a:lstStyle/>
                    <a:p>
                      <a:pPr algn="ctr" fontAlgn="b"/>
                      <a:r>
                        <a:rPr lang="fr-FR" sz="1600" b="1" i="0" u="none" strike="noStrike">
                          <a:solidFill>
                            <a:srgbClr val="000000"/>
                          </a:solidFill>
                          <a:effectLst/>
                          <a:latin typeface="Comic Sans MS" panose="030F0702030302020204" pitchFamily="66" charset="0"/>
                        </a:rPr>
                        <a:t> </a:t>
                      </a:r>
                    </a:p>
                  </a:txBody>
                  <a:tcPr marL="9525"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extLst>
                  <a:ext uri="{0D108BD9-81ED-4DB2-BD59-A6C34878D82A}">
                    <a16:rowId xmlns:a16="http://schemas.microsoft.com/office/drawing/2014/main" val="851251099"/>
                  </a:ext>
                </a:extLst>
              </a:tr>
              <a:tr h="415119">
                <a:tc>
                  <a:txBody>
                    <a:bodyPr/>
                    <a:lstStyle/>
                    <a:p>
                      <a:pPr algn="l" fontAlgn="b"/>
                      <a:r>
                        <a:rPr lang="fr-FR" sz="1600" b="1" i="0" u="none" strike="noStrike">
                          <a:solidFill>
                            <a:srgbClr val="000000"/>
                          </a:solidFill>
                          <a:effectLst/>
                          <a:latin typeface="Comic Sans MS" panose="030F0702030302020204" pitchFamily="66" charset="0"/>
                        </a:rPr>
                        <a:t>FORMATION</a:t>
                      </a:r>
                    </a:p>
                  </a:txBody>
                  <a:tcPr marL="171450"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tc>
                  <a:txBody>
                    <a:bodyPr/>
                    <a:lstStyle/>
                    <a:p>
                      <a:pPr algn="ctr" fontAlgn="b"/>
                      <a:r>
                        <a:rPr lang="fr-FR" sz="1600" b="1" i="0" u="none" strike="noStrike">
                          <a:solidFill>
                            <a:srgbClr val="000000"/>
                          </a:solidFill>
                          <a:effectLst/>
                          <a:latin typeface="Comic Sans MS" panose="030F0702030302020204" pitchFamily="66" charset="0"/>
                        </a:rPr>
                        <a:t>4 817 €</a:t>
                      </a:r>
                    </a:p>
                  </a:txBody>
                  <a:tcPr marL="9525"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extLst>
                  <a:ext uri="{0D108BD9-81ED-4DB2-BD59-A6C34878D82A}">
                    <a16:rowId xmlns:a16="http://schemas.microsoft.com/office/drawing/2014/main" val="1672897334"/>
                  </a:ext>
                </a:extLst>
              </a:tr>
              <a:tr h="415119">
                <a:tc>
                  <a:txBody>
                    <a:bodyPr/>
                    <a:lstStyle/>
                    <a:p>
                      <a:pPr algn="l" fontAlgn="b"/>
                      <a:r>
                        <a:rPr lang="fr-FR" sz="1600" b="1" i="0" u="none" strike="noStrike">
                          <a:solidFill>
                            <a:srgbClr val="000000"/>
                          </a:solidFill>
                          <a:effectLst/>
                          <a:latin typeface="Comic Sans MS" panose="030F0702030302020204" pitchFamily="66" charset="0"/>
                        </a:rPr>
                        <a:t>CLUB ANIMATEURS</a:t>
                      </a:r>
                    </a:p>
                  </a:txBody>
                  <a:tcPr marL="171450"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tc>
                  <a:txBody>
                    <a:bodyPr/>
                    <a:lstStyle/>
                    <a:p>
                      <a:pPr algn="ctr" fontAlgn="b"/>
                      <a:r>
                        <a:rPr lang="fr-FR" sz="1600" b="1" i="0" u="none" strike="noStrike">
                          <a:solidFill>
                            <a:srgbClr val="000000"/>
                          </a:solidFill>
                          <a:effectLst/>
                          <a:latin typeface="Comic Sans MS" panose="030F0702030302020204" pitchFamily="66" charset="0"/>
                        </a:rPr>
                        <a:t>2 680 €</a:t>
                      </a:r>
                    </a:p>
                  </a:txBody>
                  <a:tcPr marL="9525"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extLst>
                  <a:ext uri="{0D108BD9-81ED-4DB2-BD59-A6C34878D82A}">
                    <a16:rowId xmlns:a16="http://schemas.microsoft.com/office/drawing/2014/main" val="85889368"/>
                  </a:ext>
                </a:extLst>
              </a:tr>
              <a:tr h="415119">
                <a:tc>
                  <a:txBody>
                    <a:bodyPr/>
                    <a:lstStyle/>
                    <a:p>
                      <a:pPr algn="l" fontAlgn="b"/>
                      <a:r>
                        <a:rPr lang="fr-FR" sz="1600" b="1" i="0" u="none" strike="noStrike">
                          <a:solidFill>
                            <a:srgbClr val="000000"/>
                          </a:solidFill>
                          <a:effectLst/>
                          <a:latin typeface="Comic Sans MS" panose="030F0702030302020204" pitchFamily="66" charset="0"/>
                        </a:rPr>
                        <a:t>SOCIAL</a:t>
                      </a:r>
                    </a:p>
                  </a:txBody>
                  <a:tcPr marL="171450"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tc>
                  <a:txBody>
                    <a:bodyPr/>
                    <a:lstStyle/>
                    <a:p>
                      <a:pPr algn="ctr" fontAlgn="b"/>
                      <a:r>
                        <a:rPr lang="fr-FR" sz="1600" b="1" i="0" u="none" strike="noStrike">
                          <a:solidFill>
                            <a:srgbClr val="000000"/>
                          </a:solidFill>
                          <a:effectLst/>
                          <a:latin typeface="Comic Sans MS" panose="030F0702030302020204" pitchFamily="66" charset="0"/>
                        </a:rPr>
                        <a:t>652 €</a:t>
                      </a:r>
                    </a:p>
                  </a:txBody>
                  <a:tcPr marL="9525"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extLst>
                  <a:ext uri="{0D108BD9-81ED-4DB2-BD59-A6C34878D82A}">
                    <a16:rowId xmlns:a16="http://schemas.microsoft.com/office/drawing/2014/main" val="1409787140"/>
                  </a:ext>
                </a:extLst>
              </a:tr>
              <a:tr h="415119">
                <a:tc>
                  <a:txBody>
                    <a:bodyPr/>
                    <a:lstStyle/>
                    <a:p>
                      <a:pPr algn="l" fontAlgn="b"/>
                      <a:r>
                        <a:rPr lang="fr-FR" sz="1600" b="1" i="0" u="none" strike="noStrike">
                          <a:solidFill>
                            <a:srgbClr val="FFFFFF"/>
                          </a:solidFill>
                          <a:effectLst/>
                          <a:latin typeface="Comic Sans MS" panose="030F0702030302020204" pitchFamily="66" charset="0"/>
                        </a:rPr>
                        <a:t>PARTENARIAT *</a:t>
                      </a:r>
                    </a:p>
                  </a:txBody>
                  <a:tcPr marL="171450"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tc>
                  <a:txBody>
                    <a:bodyPr/>
                    <a:lstStyle/>
                    <a:p>
                      <a:pPr algn="ctr" fontAlgn="b"/>
                      <a:r>
                        <a:rPr lang="fr-FR" sz="1600" b="1" i="0" u="none" strike="noStrike">
                          <a:solidFill>
                            <a:srgbClr val="000000"/>
                          </a:solidFill>
                          <a:effectLst/>
                          <a:latin typeface="Comic Sans MS" panose="030F0702030302020204" pitchFamily="66" charset="0"/>
                        </a:rPr>
                        <a:t> </a:t>
                      </a:r>
                    </a:p>
                  </a:txBody>
                  <a:tcPr marL="9525"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extLst>
                  <a:ext uri="{0D108BD9-81ED-4DB2-BD59-A6C34878D82A}">
                    <a16:rowId xmlns:a16="http://schemas.microsoft.com/office/drawing/2014/main" val="3554993004"/>
                  </a:ext>
                </a:extLst>
              </a:tr>
              <a:tr h="115735">
                <a:tc>
                  <a:txBody>
                    <a:bodyPr/>
                    <a:lstStyle/>
                    <a:p>
                      <a:pPr algn="l" fontAlgn="b"/>
                      <a:r>
                        <a:rPr lang="fr-FR" sz="1600" b="1" i="0" u="none" strike="noStrike">
                          <a:solidFill>
                            <a:srgbClr val="000000"/>
                          </a:solidFill>
                          <a:effectLst/>
                          <a:latin typeface="Comic Sans MS" panose="030F0702030302020204" pitchFamily="66" charset="0"/>
                        </a:rPr>
                        <a:t> </a:t>
                      </a:r>
                    </a:p>
                  </a:txBody>
                  <a:tcPr marL="171450"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tc>
                  <a:txBody>
                    <a:bodyPr/>
                    <a:lstStyle/>
                    <a:p>
                      <a:pPr algn="l" fontAlgn="b"/>
                      <a:r>
                        <a:rPr lang="fr-FR" sz="1600" b="1" i="0" u="none" strike="noStrike">
                          <a:solidFill>
                            <a:srgbClr val="000000"/>
                          </a:solidFill>
                          <a:effectLst/>
                          <a:latin typeface="Comic Sans MS" panose="030F0702030302020204" pitchFamily="66" charset="0"/>
                        </a:rPr>
                        <a:t> </a:t>
                      </a:r>
                    </a:p>
                  </a:txBody>
                  <a:tcPr marL="9525"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12700" cap="flat" cmpd="sng" algn="ctr">
                      <a:solidFill>
                        <a:srgbClr val="833C0C"/>
                      </a:solidFill>
                      <a:prstDash val="solid"/>
                      <a:round/>
                      <a:headEnd type="none" w="med" len="med"/>
                      <a:tailEnd type="none" w="med" len="med"/>
                    </a:lnB>
                    <a:noFill/>
                  </a:tcPr>
                </a:tc>
                <a:extLst>
                  <a:ext uri="{0D108BD9-81ED-4DB2-BD59-A6C34878D82A}">
                    <a16:rowId xmlns:a16="http://schemas.microsoft.com/office/drawing/2014/main" val="4121846828"/>
                  </a:ext>
                </a:extLst>
              </a:tr>
              <a:tr h="415119">
                <a:tc>
                  <a:txBody>
                    <a:bodyPr/>
                    <a:lstStyle/>
                    <a:p>
                      <a:pPr algn="l" fontAlgn="b"/>
                      <a:r>
                        <a:rPr lang="fr-FR" sz="1600" b="1" i="0" u="none" strike="noStrike" dirty="0">
                          <a:solidFill>
                            <a:srgbClr val="000000"/>
                          </a:solidFill>
                          <a:effectLst/>
                          <a:latin typeface="Comic Sans MS" panose="030F0702030302020204" pitchFamily="66" charset="0"/>
                        </a:rPr>
                        <a:t>  TOTAL</a:t>
                      </a:r>
                    </a:p>
                  </a:txBody>
                  <a:tcPr marL="9525"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6350" cap="flat" cmpd="sng" algn="ctr">
                      <a:solidFill>
                        <a:srgbClr val="833C0C"/>
                      </a:solidFill>
                      <a:prstDash val="dash"/>
                      <a:round/>
                      <a:headEnd type="none" w="med" len="med"/>
                      <a:tailEnd type="none" w="med" len="med"/>
                    </a:lnT>
                    <a:lnB w="6350" cap="flat" cmpd="sng" algn="ctr">
                      <a:solidFill>
                        <a:srgbClr val="833C0C"/>
                      </a:solidFill>
                      <a:prstDash val="dash"/>
                      <a:round/>
                      <a:headEnd type="none" w="med" len="med"/>
                      <a:tailEnd type="none" w="med" len="med"/>
                    </a:lnB>
                    <a:noFill/>
                  </a:tcPr>
                </a:tc>
                <a:tc>
                  <a:txBody>
                    <a:bodyPr/>
                    <a:lstStyle/>
                    <a:p>
                      <a:pPr algn="ctr" fontAlgn="b"/>
                      <a:r>
                        <a:rPr lang="fr-FR" sz="1600" b="1" i="0" u="none" strike="noStrike" dirty="0">
                          <a:solidFill>
                            <a:srgbClr val="000000"/>
                          </a:solidFill>
                          <a:effectLst/>
                          <a:latin typeface="Comic Sans MS" panose="030F0702030302020204" pitchFamily="66" charset="0"/>
                        </a:rPr>
                        <a:t>38 000 €</a:t>
                      </a:r>
                    </a:p>
                  </a:txBody>
                  <a:tcPr marL="9525" marR="9525" marT="9525" marB="0" anchor="b">
                    <a:lnL w="6350" cap="flat" cmpd="sng" algn="ctr">
                      <a:solidFill>
                        <a:srgbClr val="833C0C"/>
                      </a:solidFill>
                      <a:prstDash val="dash"/>
                      <a:round/>
                      <a:headEnd type="none" w="med" len="med"/>
                      <a:tailEnd type="none" w="med" len="med"/>
                    </a:lnL>
                    <a:lnR w="6350" cap="flat" cmpd="sng" algn="ctr">
                      <a:solidFill>
                        <a:srgbClr val="833C0C"/>
                      </a:solidFill>
                      <a:prstDash val="dash"/>
                      <a:round/>
                      <a:headEnd type="none" w="med" len="med"/>
                      <a:tailEnd type="none" w="med" len="med"/>
                    </a:lnR>
                    <a:lnT w="12700" cap="flat" cmpd="sng" algn="ctr">
                      <a:solidFill>
                        <a:srgbClr val="833C0C"/>
                      </a:solidFill>
                      <a:prstDash val="solid"/>
                      <a:round/>
                      <a:headEnd type="none" w="med" len="med"/>
                      <a:tailEnd type="none" w="med" len="med"/>
                    </a:lnT>
                    <a:lnB w="6350" cap="flat" cmpd="sng" algn="ctr">
                      <a:solidFill>
                        <a:srgbClr val="833C0C"/>
                      </a:solidFill>
                      <a:prstDash val="dash"/>
                      <a:round/>
                      <a:headEnd type="none" w="med" len="med"/>
                      <a:tailEnd type="none" w="med" len="med"/>
                    </a:lnB>
                    <a:noFill/>
                  </a:tcPr>
                </a:tc>
                <a:extLst>
                  <a:ext uri="{0D108BD9-81ED-4DB2-BD59-A6C34878D82A}">
                    <a16:rowId xmlns:a16="http://schemas.microsoft.com/office/drawing/2014/main" val="117764758"/>
                  </a:ext>
                </a:extLst>
              </a:tr>
            </a:tbl>
          </a:graphicData>
        </a:graphic>
      </p:graphicFrame>
    </p:spTree>
    <p:extLst>
      <p:ext uri="{BB962C8B-B14F-4D97-AF65-F5344CB8AC3E}">
        <p14:creationId xmlns:p14="http://schemas.microsoft.com/office/powerpoint/2010/main" val="16827998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a:extLst>
              <a:ext uri="{FF2B5EF4-FFF2-40B4-BE49-F238E27FC236}">
                <a16:creationId xmlns:a16="http://schemas.microsoft.com/office/drawing/2014/main" id="{3D5536AD-C953-4C6F-AEA1-E19EA33BA30D}"/>
              </a:ext>
            </a:extLst>
          </p:cNvPr>
          <p:cNvSpPr/>
          <p:nvPr/>
        </p:nvSpPr>
        <p:spPr>
          <a:xfrm>
            <a:off x="1459516" y="3068032"/>
            <a:ext cx="8641800" cy="525401"/>
          </a:xfrm>
          <a:custGeom>
            <a:avLst/>
            <a:gdLst>
              <a:gd name="textAreaLeft" fmla="*/ 0 w 8641800"/>
              <a:gd name="textAreaRight" fmla="*/ 8642160 w 8641800"/>
              <a:gd name="textAreaTop" fmla="*/ 0 h 1190520"/>
              <a:gd name="textAreaBottom" fmla="*/ 1190880 h 119052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a:effectLst/>
        </p:spPr>
        <p:txBody>
          <a:bodyPr lIns="90000" tIns="46800" rIns="90000" bIns="46800" anchor="t">
            <a:spAutoFit/>
          </a:bodyPr>
          <a:lstStyle/>
          <a:p>
            <a:pPr marL="0" marR="0" lvl="0" indent="0" algn="ctr" defTabSz="914400" eaLnBrk="1" fontAlgn="auto" latinLnBrk="0" hangingPunct="1">
              <a:lnSpc>
                <a:spcPct val="100000"/>
              </a:lnSpc>
              <a:spcBef>
                <a:spcPts val="0"/>
              </a:spcBef>
              <a:spcAft>
                <a:spcPts val="0"/>
              </a:spcAft>
              <a:buClrTx/>
              <a:buSzTx/>
              <a:buFontTx/>
              <a:buNone/>
              <a:tabLst>
                <a:tab pos="0" algn="l"/>
              </a:tabLst>
              <a:defRPr/>
            </a:pPr>
            <a:r>
              <a:rPr kumimoji="0" lang="fr-FR" sz="2800" b="1" i="0" u="none" strike="noStrike" kern="0" cap="none" spc="-1" normalizeH="0" baseline="0" noProof="0" dirty="0">
                <a:ln>
                  <a:noFill/>
                </a:ln>
                <a:solidFill>
                  <a:srgbClr val="000000"/>
                </a:solidFill>
                <a:effectLst/>
                <a:uLnTx/>
                <a:uFillTx/>
                <a:latin typeface="Comic Sans MS"/>
                <a:ea typeface="DejaVu Sans"/>
                <a:cs typeface="DejaVu Sans"/>
              </a:rPr>
              <a:t>APPROBATION DU BUDGET PRÉVISIONNEL</a:t>
            </a:r>
            <a:endParaRPr kumimoji="0" lang="fr-FR" sz="2800" b="0" i="0" u="none" strike="noStrike" kern="0" cap="none" spc="-1" normalizeH="0" baseline="0" noProof="0" dirty="0">
              <a:ln>
                <a:noFill/>
              </a:ln>
              <a:solidFill>
                <a:srgbClr val="000000"/>
              </a:solidFill>
              <a:effectLst/>
              <a:uLnTx/>
              <a:uFillTx/>
              <a:latin typeface="Arial"/>
              <a:ea typeface="DejaVu Sans"/>
              <a:cs typeface="DejaVu Sans"/>
            </a:endParaRPr>
          </a:p>
        </p:txBody>
      </p:sp>
    </p:spTree>
    <p:extLst>
      <p:ext uri="{BB962C8B-B14F-4D97-AF65-F5344CB8AC3E}">
        <p14:creationId xmlns:p14="http://schemas.microsoft.com/office/powerpoint/2010/main" val="11992299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BC1A1EF-69CD-4E58-B158-80C70C2C4BDA}"/>
              </a:ext>
            </a:extLst>
          </p:cNvPr>
          <p:cNvSpPr txBox="1"/>
          <p:nvPr/>
        </p:nvSpPr>
        <p:spPr>
          <a:xfrm>
            <a:off x="1510748" y="1137037"/>
            <a:ext cx="9716494" cy="1384995"/>
          </a:xfrm>
          <a:prstGeom prst="rect">
            <a:avLst/>
          </a:prstGeom>
          <a:noFill/>
        </p:spPr>
        <p:txBody>
          <a:bodyPr wrap="square" rtlCol="0">
            <a:spAutoFit/>
          </a:bodyPr>
          <a:lstStyle/>
          <a:p>
            <a:r>
              <a:rPr lang="fr-FR" sz="2800" b="1" dirty="0">
                <a:latin typeface="Comic Sans MS" panose="030F0702030302020204" pitchFamily="66" charset="0"/>
              </a:rPr>
              <a:t>Benoît MOINARD se propose d’être reconduit au poste de Vérificateur aux comptes pour </a:t>
            </a:r>
            <a:r>
              <a:rPr lang="fr-FR" sz="2800" b="1">
                <a:latin typeface="Comic Sans MS" panose="030F0702030302020204" pitchFamily="66" charset="0"/>
              </a:rPr>
              <a:t>l’exercice 2025-2026</a:t>
            </a:r>
            <a:endParaRPr lang="fr-FR" sz="2800" b="1" dirty="0">
              <a:latin typeface="Comic Sans MS" panose="030F0702030302020204" pitchFamily="66" charset="0"/>
            </a:endParaRPr>
          </a:p>
        </p:txBody>
      </p:sp>
      <p:sp>
        <p:nvSpPr>
          <p:cNvPr id="3" name="ZoneTexte 2">
            <a:extLst>
              <a:ext uri="{FF2B5EF4-FFF2-40B4-BE49-F238E27FC236}">
                <a16:creationId xmlns:a16="http://schemas.microsoft.com/office/drawing/2014/main" id="{E73B029F-B850-4471-BA97-2D48E20823ED}"/>
              </a:ext>
            </a:extLst>
          </p:cNvPr>
          <p:cNvSpPr txBox="1"/>
          <p:nvPr/>
        </p:nvSpPr>
        <p:spPr>
          <a:xfrm>
            <a:off x="1606163" y="3188473"/>
            <a:ext cx="8825948" cy="954107"/>
          </a:xfrm>
          <a:prstGeom prst="rect">
            <a:avLst/>
          </a:prstGeom>
          <a:noFill/>
        </p:spPr>
        <p:txBody>
          <a:bodyPr wrap="square" rtlCol="0">
            <a:spAutoFit/>
          </a:bodyPr>
          <a:lstStyle/>
          <a:p>
            <a:pPr algn="ctr"/>
            <a:r>
              <a:rPr lang="fr-FR" sz="2800" dirty="0">
                <a:latin typeface="Comic Sans MS" panose="030F0702030302020204" pitchFamily="66" charset="0"/>
              </a:rPr>
              <a:t>Il est demandé à l’Assemblée de se prononcer sur son maintien à ce poste</a:t>
            </a:r>
          </a:p>
        </p:txBody>
      </p:sp>
    </p:spTree>
    <p:extLst>
      <p:ext uri="{BB962C8B-B14F-4D97-AF65-F5344CB8AC3E}">
        <p14:creationId xmlns:p14="http://schemas.microsoft.com/office/powerpoint/2010/main" val="2611885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486C377D-DA80-4337-BF04-C18D894E7F25}"/>
              </a:ext>
            </a:extLst>
          </p:cNvPr>
          <p:cNvGraphicFramePr>
            <a:graphicFrameLocks noGrp="1"/>
          </p:cNvGraphicFramePr>
          <p:nvPr>
            <p:extLst>
              <p:ext uri="{D42A27DB-BD31-4B8C-83A1-F6EECF244321}">
                <p14:modId xmlns:p14="http://schemas.microsoft.com/office/powerpoint/2010/main" val="2296151860"/>
              </p:ext>
            </p:extLst>
          </p:nvPr>
        </p:nvGraphicFramePr>
        <p:xfrm>
          <a:off x="1971923" y="588398"/>
          <a:ext cx="8571508" cy="4581524"/>
        </p:xfrm>
        <a:graphic>
          <a:graphicData uri="http://schemas.openxmlformats.org/drawingml/2006/table">
            <a:tbl>
              <a:tblPr/>
              <a:tblGrid>
                <a:gridCol w="4285754">
                  <a:extLst>
                    <a:ext uri="{9D8B030D-6E8A-4147-A177-3AD203B41FA5}">
                      <a16:colId xmlns:a16="http://schemas.microsoft.com/office/drawing/2014/main" val="3671306684"/>
                    </a:ext>
                  </a:extLst>
                </a:gridCol>
                <a:gridCol w="4285754">
                  <a:extLst>
                    <a:ext uri="{9D8B030D-6E8A-4147-A177-3AD203B41FA5}">
                      <a16:colId xmlns:a16="http://schemas.microsoft.com/office/drawing/2014/main" val="2067252673"/>
                    </a:ext>
                  </a:extLst>
                </a:gridCol>
              </a:tblGrid>
              <a:tr h="954384">
                <a:tc gridSpan="2">
                  <a:txBody>
                    <a:bodyPr/>
                    <a:lstStyle/>
                    <a:p>
                      <a:pPr algn="ctr" fontAlgn="b"/>
                      <a:r>
                        <a:rPr lang="fr-FR" sz="2800" b="1" i="0" u="none" strike="noStrike" dirty="0">
                          <a:solidFill>
                            <a:srgbClr val="000000"/>
                          </a:solidFill>
                          <a:effectLst/>
                          <a:latin typeface="Comic Sans MS" panose="030F0702030302020204" pitchFamily="66" charset="0"/>
                        </a:rPr>
                        <a:t>MOUVEMENT DES MEMBRES DU COMITE DE DIRECTION</a:t>
                      </a:r>
                    </a:p>
                  </a:txBody>
                  <a:tcPr marL="6211" marR="6211" marT="6211"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fr-FR"/>
                    </a:p>
                  </a:txBody>
                  <a:tcPr/>
                </a:tc>
                <a:extLst>
                  <a:ext uri="{0D108BD9-81ED-4DB2-BD59-A6C34878D82A}">
                    <a16:rowId xmlns:a16="http://schemas.microsoft.com/office/drawing/2014/main" val="507306998"/>
                  </a:ext>
                </a:extLst>
              </a:tr>
              <a:tr h="636195">
                <a:tc>
                  <a:txBody>
                    <a:bodyPr/>
                    <a:lstStyle/>
                    <a:p>
                      <a:pPr algn="ctr" fontAlgn="ctr"/>
                      <a:r>
                        <a:rPr lang="fr-FR" sz="2000" b="1" i="0" u="none" strike="noStrike" dirty="0">
                          <a:solidFill>
                            <a:srgbClr val="000000"/>
                          </a:solidFill>
                          <a:effectLst/>
                          <a:latin typeface="Comic Sans MS" panose="030F0702030302020204" pitchFamily="66" charset="0"/>
                        </a:rPr>
                        <a:t>LES SORTANTS EN FIN DE MANDAT</a:t>
                      </a:r>
                    </a:p>
                  </a:txBody>
                  <a:tcPr marL="6211" marR="6211" marT="6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fr-FR" sz="2000" b="1" i="0" u="none" strike="noStrike" dirty="0">
                          <a:solidFill>
                            <a:srgbClr val="000000"/>
                          </a:solidFill>
                          <a:effectLst/>
                          <a:latin typeface="Comic Sans MS" panose="030F0702030302020204" pitchFamily="66" charset="0"/>
                        </a:rPr>
                        <a:t>LES RENOUVELANTS</a:t>
                      </a:r>
                    </a:p>
                  </a:txBody>
                  <a:tcPr marL="6211" marR="6211" marT="6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1783320344"/>
                  </a:ext>
                </a:extLst>
              </a:tr>
              <a:tr h="470950">
                <a:tc>
                  <a:txBody>
                    <a:bodyPr/>
                    <a:lstStyle/>
                    <a:p>
                      <a:pPr algn="ctr" fontAlgn="ctr"/>
                      <a:r>
                        <a:rPr lang="fr-FR" sz="1800" b="1" i="0" u="none" strike="noStrike" dirty="0">
                          <a:solidFill>
                            <a:srgbClr val="000000"/>
                          </a:solidFill>
                          <a:effectLst/>
                          <a:latin typeface="Comic Sans MS" panose="030F0702030302020204" pitchFamily="66" charset="0"/>
                        </a:rPr>
                        <a:t>BORGEOT DANIEL</a:t>
                      </a:r>
                    </a:p>
                  </a:txBody>
                  <a:tcPr marL="6211" marR="6211" marT="6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800" b="1" i="0" u="none" strike="noStrike" dirty="0">
                          <a:solidFill>
                            <a:srgbClr val="000000"/>
                          </a:solidFill>
                          <a:effectLst/>
                          <a:latin typeface="Comic Sans MS" panose="030F0702030302020204" pitchFamily="66" charset="0"/>
                        </a:rPr>
                        <a:t>BORGEOT DANIEL</a:t>
                      </a:r>
                    </a:p>
                  </a:txBody>
                  <a:tcPr marL="6211" marR="6211" marT="6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76404"/>
                  </a:ext>
                </a:extLst>
              </a:tr>
              <a:tr h="470950">
                <a:tc>
                  <a:txBody>
                    <a:bodyPr/>
                    <a:lstStyle/>
                    <a:p>
                      <a:pPr algn="ctr" fontAlgn="ctr"/>
                      <a:r>
                        <a:rPr lang="fr-FR" sz="1800" b="1" i="0" u="none" strike="noStrike" dirty="0">
                          <a:solidFill>
                            <a:srgbClr val="000000"/>
                          </a:solidFill>
                          <a:effectLst/>
                          <a:latin typeface="Comic Sans MS" panose="030F0702030302020204" pitchFamily="66" charset="0"/>
                        </a:rPr>
                        <a:t>GAIGNON JEAN-MARC</a:t>
                      </a:r>
                    </a:p>
                  </a:txBody>
                  <a:tcPr marL="6211" marR="6211" marT="6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800" b="1" i="0" u="none" strike="noStrike" dirty="0">
                          <a:solidFill>
                            <a:srgbClr val="000000"/>
                          </a:solidFill>
                          <a:effectLst/>
                          <a:latin typeface="Comic Sans MS" panose="030F0702030302020204" pitchFamily="66" charset="0"/>
                        </a:rPr>
                        <a:t>GAIGNON JEAN-MARC</a:t>
                      </a:r>
                    </a:p>
                  </a:txBody>
                  <a:tcPr marL="6211" marR="6211" marT="6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7435303"/>
                  </a:ext>
                </a:extLst>
              </a:tr>
              <a:tr h="470950">
                <a:tc>
                  <a:txBody>
                    <a:bodyPr/>
                    <a:lstStyle/>
                    <a:p>
                      <a:pPr algn="ctr" fontAlgn="ctr"/>
                      <a:r>
                        <a:rPr lang="fr-FR" sz="1800" b="1" i="0" u="none" strike="noStrike" dirty="0">
                          <a:solidFill>
                            <a:srgbClr val="000000"/>
                          </a:solidFill>
                          <a:effectLst/>
                          <a:latin typeface="Comic Sans MS" panose="030F0702030302020204" pitchFamily="66" charset="0"/>
                        </a:rPr>
                        <a:t>PILATO BLAISE</a:t>
                      </a:r>
                    </a:p>
                  </a:txBody>
                  <a:tcPr marL="6211" marR="6211" marT="6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800" b="1" i="0" u="none" strike="noStrike" dirty="0">
                          <a:solidFill>
                            <a:srgbClr val="000000"/>
                          </a:solidFill>
                          <a:effectLst/>
                          <a:latin typeface="Comic Sans MS" panose="030F0702030302020204" pitchFamily="66" charset="0"/>
                        </a:rPr>
                        <a:t>PILATO BLAISE</a:t>
                      </a:r>
                    </a:p>
                  </a:txBody>
                  <a:tcPr marL="6211" marR="6211" marT="6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4668292"/>
                  </a:ext>
                </a:extLst>
              </a:tr>
              <a:tr h="470950">
                <a:tc>
                  <a:txBody>
                    <a:bodyPr/>
                    <a:lstStyle/>
                    <a:p>
                      <a:pPr algn="ctr" fontAlgn="ctr"/>
                      <a:r>
                        <a:rPr lang="fr-FR" sz="1800" b="1" i="0" u="none" strike="noStrike" dirty="0">
                          <a:solidFill>
                            <a:srgbClr val="000000"/>
                          </a:solidFill>
                          <a:effectLst/>
                          <a:latin typeface="Comic Sans MS" panose="030F0702030302020204" pitchFamily="66" charset="0"/>
                        </a:rPr>
                        <a:t>SADURKI GERARD</a:t>
                      </a:r>
                    </a:p>
                  </a:txBody>
                  <a:tcPr marL="6211" marR="6211" marT="6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800" b="1" i="0" u="none" strike="noStrike" dirty="0">
                          <a:solidFill>
                            <a:srgbClr val="000000"/>
                          </a:solidFill>
                          <a:effectLst/>
                          <a:latin typeface="Comic Sans MS" panose="030F0702030302020204" pitchFamily="66" charset="0"/>
                        </a:rPr>
                        <a:t>SADURKI GERARD</a:t>
                      </a:r>
                    </a:p>
                  </a:txBody>
                  <a:tcPr marL="6211" marR="6211" marT="6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7038797"/>
                  </a:ext>
                </a:extLst>
              </a:tr>
              <a:tr h="636195">
                <a:tc>
                  <a:txBody>
                    <a:bodyPr/>
                    <a:lstStyle/>
                    <a:p>
                      <a:pPr algn="ctr" fontAlgn="ctr"/>
                      <a:r>
                        <a:rPr lang="fr-FR" sz="1800" b="1" i="0" u="none" strike="noStrike" dirty="0">
                          <a:solidFill>
                            <a:srgbClr val="000000"/>
                          </a:solidFill>
                          <a:effectLst/>
                          <a:latin typeface="Comic Sans MS" panose="030F0702030302020204" pitchFamily="66" charset="0"/>
                        </a:rPr>
                        <a:t>VAROLI ANNIE</a:t>
                      </a:r>
                    </a:p>
                  </a:txBody>
                  <a:tcPr marL="6211" marR="6211" marT="6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fr-FR" sz="1800" b="1" i="0" u="none" strike="noStrike" dirty="0">
                        <a:solidFill>
                          <a:srgbClr val="000000"/>
                        </a:solidFill>
                        <a:effectLst/>
                        <a:latin typeface="Comic Sans MS" panose="030F0702030302020204" pitchFamily="66" charset="0"/>
                      </a:endParaRPr>
                    </a:p>
                  </a:txBody>
                  <a:tcPr marL="6211" marR="6211" marT="6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79807356"/>
                  </a:ext>
                </a:extLst>
              </a:tr>
              <a:tr h="470950">
                <a:tc>
                  <a:txBody>
                    <a:bodyPr/>
                    <a:lstStyle/>
                    <a:p>
                      <a:pPr algn="ctr" fontAlgn="ctr"/>
                      <a:r>
                        <a:rPr lang="fr-FR" sz="1800" b="1" i="0" u="none" strike="noStrike" dirty="0">
                          <a:solidFill>
                            <a:srgbClr val="000000"/>
                          </a:solidFill>
                          <a:effectLst/>
                          <a:latin typeface="Comic Sans MS" panose="030F0702030302020204" pitchFamily="66" charset="0"/>
                        </a:rPr>
                        <a:t>VERCHERE CHRISTINE</a:t>
                      </a:r>
                    </a:p>
                  </a:txBody>
                  <a:tcPr marL="6211" marR="6211" marT="6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800" b="1" i="0" u="none" strike="noStrike" dirty="0">
                          <a:solidFill>
                            <a:srgbClr val="000000"/>
                          </a:solidFill>
                          <a:effectLst/>
                          <a:latin typeface="Comic Sans MS" panose="030F0702030302020204" pitchFamily="66" charset="0"/>
                        </a:rPr>
                        <a:t>VERCHERE CHRISTINE</a:t>
                      </a:r>
                    </a:p>
                  </a:txBody>
                  <a:tcPr marL="6211" marR="6211" marT="62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2611463"/>
                  </a:ext>
                </a:extLst>
              </a:tr>
            </a:tbl>
          </a:graphicData>
        </a:graphic>
      </p:graphicFrame>
    </p:spTree>
    <p:extLst>
      <p:ext uri="{BB962C8B-B14F-4D97-AF65-F5344CB8AC3E}">
        <p14:creationId xmlns:p14="http://schemas.microsoft.com/office/powerpoint/2010/main" val="17654178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692A366-DC10-4C41-A4D2-E014A456B4C0}"/>
              </a:ext>
            </a:extLst>
          </p:cNvPr>
          <p:cNvSpPr txBox="1"/>
          <p:nvPr/>
        </p:nvSpPr>
        <p:spPr>
          <a:xfrm>
            <a:off x="826934" y="3275938"/>
            <a:ext cx="10145865" cy="954107"/>
          </a:xfrm>
          <a:prstGeom prst="rect">
            <a:avLst/>
          </a:prstGeom>
          <a:noFill/>
        </p:spPr>
        <p:txBody>
          <a:bodyPr wrap="square" rtlCol="0">
            <a:spAutoFit/>
          </a:bodyPr>
          <a:lstStyle/>
          <a:p>
            <a:pPr algn="ctr"/>
            <a:r>
              <a:rPr lang="fr-FR" sz="2800" b="1" dirty="0">
                <a:latin typeface="Comic Sans MS" panose="030F0702030302020204" pitchFamily="66" charset="0"/>
              </a:rPr>
              <a:t>APPROBATION DES NOUVEAUX MEMBRES DU COMITE DE DIRECTION</a:t>
            </a:r>
          </a:p>
        </p:txBody>
      </p:sp>
    </p:spTree>
    <p:extLst>
      <p:ext uri="{BB962C8B-B14F-4D97-AF65-F5344CB8AC3E}">
        <p14:creationId xmlns:p14="http://schemas.microsoft.com/office/powerpoint/2010/main" val="9402082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C79DE98-51A8-4FBD-9FE4-EC4C86179A55}"/>
              </a:ext>
            </a:extLst>
          </p:cNvPr>
          <p:cNvSpPr txBox="1"/>
          <p:nvPr/>
        </p:nvSpPr>
        <p:spPr>
          <a:xfrm>
            <a:off x="906449" y="280385"/>
            <a:ext cx="10400306" cy="58477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3200" b="1" i="0" u="none" strike="noStrike" kern="0" cap="none" spc="-1" normalizeH="0" baseline="0" noProof="0" dirty="0">
                <a:ln>
                  <a:noFill/>
                </a:ln>
                <a:solidFill>
                  <a:srgbClr val="000000"/>
                </a:solidFill>
                <a:effectLst/>
                <a:uLnTx/>
                <a:uFillTx/>
                <a:latin typeface="Comic Sans MS"/>
                <a:ea typeface="DejaVu Sans"/>
                <a:cs typeface="DejaVu Sans"/>
              </a:rPr>
              <a:t>LE NOUVEAU COMITÉ DE DIRECTION</a:t>
            </a:r>
            <a:endParaRPr kumimoji="0" lang="fr-FR" sz="3200" b="0" i="0" u="none" strike="noStrike" kern="0" cap="none" spc="-1" normalizeH="0" baseline="0" noProof="0" dirty="0">
              <a:ln>
                <a:noFill/>
              </a:ln>
              <a:solidFill>
                <a:srgbClr val="000000"/>
              </a:solidFill>
              <a:effectLst/>
              <a:uLnTx/>
              <a:uFillTx/>
              <a:latin typeface="Arial"/>
              <a:ea typeface="DejaVu Sans"/>
              <a:cs typeface="DejaVu Sans"/>
            </a:endParaRPr>
          </a:p>
        </p:txBody>
      </p:sp>
      <p:graphicFrame>
        <p:nvGraphicFramePr>
          <p:cNvPr id="4" name="Tableau 3">
            <a:extLst>
              <a:ext uri="{FF2B5EF4-FFF2-40B4-BE49-F238E27FC236}">
                <a16:creationId xmlns:a16="http://schemas.microsoft.com/office/drawing/2014/main" id="{B86BE48B-41D7-4F97-BFDF-7012D0D472DF}"/>
              </a:ext>
            </a:extLst>
          </p:cNvPr>
          <p:cNvGraphicFramePr>
            <a:graphicFrameLocks noGrp="1"/>
          </p:cNvGraphicFramePr>
          <p:nvPr>
            <p:extLst>
              <p:ext uri="{D42A27DB-BD31-4B8C-83A1-F6EECF244321}">
                <p14:modId xmlns:p14="http://schemas.microsoft.com/office/powerpoint/2010/main" val="1263359191"/>
              </p:ext>
            </p:extLst>
          </p:nvPr>
        </p:nvGraphicFramePr>
        <p:xfrm>
          <a:off x="2298700" y="1402027"/>
          <a:ext cx="7594600" cy="3200400"/>
        </p:xfrm>
        <a:graphic>
          <a:graphicData uri="http://schemas.openxmlformats.org/drawingml/2006/table">
            <a:tbl>
              <a:tblPr/>
              <a:tblGrid>
                <a:gridCol w="3797300">
                  <a:extLst>
                    <a:ext uri="{9D8B030D-6E8A-4147-A177-3AD203B41FA5}">
                      <a16:colId xmlns:a16="http://schemas.microsoft.com/office/drawing/2014/main" val="3925561578"/>
                    </a:ext>
                  </a:extLst>
                </a:gridCol>
                <a:gridCol w="3797300">
                  <a:extLst>
                    <a:ext uri="{9D8B030D-6E8A-4147-A177-3AD203B41FA5}">
                      <a16:colId xmlns:a16="http://schemas.microsoft.com/office/drawing/2014/main" val="3438794274"/>
                    </a:ext>
                  </a:extLst>
                </a:gridCol>
              </a:tblGrid>
              <a:tr h="400050">
                <a:tc>
                  <a:txBody>
                    <a:bodyPr/>
                    <a:lstStyle/>
                    <a:p>
                      <a:pPr algn="ctr" rtl="0" fontAlgn="ctr"/>
                      <a:r>
                        <a:rPr lang="fr-FR" sz="2000" b="1" i="0" u="none" strike="noStrike">
                          <a:solidFill>
                            <a:srgbClr val="000000"/>
                          </a:solidFill>
                          <a:effectLst/>
                          <a:latin typeface="Comic Sans MS" panose="030F0702030302020204" pitchFamily="66" charset="0"/>
                        </a:rPr>
                        <a:t>BAJARD CECILE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2000" b="1" i="0" u="none" strike="noStrike">
                          <a:solidFill>
                            <a:srgbClr val="000000"/>
                          </a:solidFill>
                          <a:effectLst/>
                          <a:latin typeface="Comic Sans MS" panose="030F0702030302020204" pitchFamily="66" charset="0"/>
                        </a:rPr>
                        <a:t>BORGEOT DANIEL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5143091"/>
                  </a:ext>
                </a:extLst>
              </a:tr>
              <a:tr h="400050">
                <a:tc>
                  <a:txBody>
                    <a:bodyPr/>
                    <a:lstStyle/>
                    <a:p>
                      <a:pPr algn="ctr" rtl="0" fontAlgn="ctr"/>
                      <a:r>
                        <a:rPr lang="fr-FR" sz="2000" b="1" i="0" u="none" strike="noStrike">
                          <a:solidFill>
                            <a:srgbClr val="000000"/>
                          </a:solidFill>
                          <a:effectLst/>
                          <a:latin typeface="Comic Sans MS" panose="030F0702030302020204" pitchFamily="66" charset="0"/>
                        </a:rPr>
                        <a:t>CURNIER ALAIN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2000" b="1" i="0" u="none" strike="noStrike">
                          <a:solidFill>
                            <a:srgbClr val="000000"/>
                          </a:solidFill>
                          <a:effectLst/>
                          <a:latin typeface="Comic Sans MS" panose="030F0702030302020204" pitchFamily="66" charset="0"/>
                        </a:rPr>
                        <a:t>FOUCHER MICHEL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688419"/>
                  </a:ext>
                </a:extLst>
              </a:tr>
              <a:tr h="400050">
                <a:tc>
                  <a:txBody>
                    <a:bodyPr/>
                    <a:lstStyle/>
                    <a:p>
                      <a:pPr algn="ctr" rtl="0" fontAlgn="ctr"/>
                      <a:r>
                        <a:rPr lang="fr-FR" sz="2000" b="1" i="0" u="none" strike="noStrike">
                          <a:solidFill>
                            <a:srgbClr val="000000"/>
                          </a:solidFill>
                          <a:effectLst/>
                          <a:latin typeface="Comic Sans MS" panose="030F0702030302020204" pitchFamily="66" charset="0"/>
                        </a:rPr>
                        <a:t>GAIGNON JEAN MARC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2000" b="1" i="0" u="none" strike="noStrike">
                          <a:solidFill>
                            <a:srgbClr val="000000"/>
                          </a:solidFill>
                          <a:effectLst/>
                          <a:latin typeface="Comic Sans MS" panose="030F0702030302020204" pitchFamily="66" charset="0"/>
                        </a:rPr>
                        <a:t>GIRAUD MARTINE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1605840"/>
                  </a:ext>
                </a:extLst>
              </a:tr>
              <a:tr h="400050">
                <a:tc>
                  <a:txBody>
                    <a:bodyPr/>
                    <a:lstStyle/>
                    <a:p>
                      <a:pPr algn="ctr" rtl="0" fontAlgn="ctr"/>
                      <a:r>
                        <a:rPr lang="fr-FR" sz="2000" b="1" i="0" u="none" strike="noStrike">
                          <a:solidFill>
                            <a:srgbClr val="000000"/>
                          </a:solidFill>
                          <a:effectLst/>
                          <a:latin typeface="Comic Sans MS" panose="030F0702030302020204" pitchFamily="66" charset="0"/>
                        </a:rPr>
                        <a:t>GOUTAGNY FRANÇOISE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2000" b="1" i="0" u="none" strike="noStrike">
                          <a:solidFill>
                            <a:srgbClr val="000000"/>
                          </a:solidFill>
                          <a:effectLst/>
                          <a:latin typeface="Comic Sans MS" panose="030F0702030302020204" pitchFamily="66" charset="0"/>
                        </a:rPr>
                        <a:t>HAZEBROUCQ J-JACQUES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7088136"/>
                  </a:ext>
                </a:extLst>
              </a:tr>
              <a:tr h="400050">
                <a:tc>
                  <a:txBody>
                    <a:bodyPr/>
                    <a:lstStyle/>
                    <a:p>
                      <a:pPr algn="ctr" rtl="0" fontAlgn="ctr"/>
                      <a:r>
                        <a:rPr lang="fr-FR" sz="2000" b="1" i="0" u="none" strike="noStrike">
                          <a:solidFill>
                            <a:srgbClr val="000000"/>
                          </a:solidFill>
                          <a:effectLst/>
                          <a:latin typeface="Comic Sans MS" panose="030F0702030302020204" pitchFamily="66" charset="0"/>
                        </a:rPr>
                        <a:t>PARTAGE PIERRE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2000" b="1" i="0" u="none" strike="noStrike">
                          <a:solidFill>
                            <a:srgbClr val="000000"/>
                          </a:solidFill>
                          <a:effectLst/>
                          <a:latin typeface="Comic Sans MS" panose="030F0702030302020204" pitchFamily="66" charset="0"/>
                        </a:rPr>
                        <a:t>PERARDEL DIDIER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5812670"/>
                  </a:ext>
                </a:extLst>
              </a:tr>
              <a:tr h="400050">
                <a:tc>
                  <a:txBody>
                    <a:bodyPr/>
                    <a:lstStyle/>
                    <a:p>
                      <a:pPr algn="ctr" rtl="0" fontAlgn="ctr"/>
                      <a:r>
                        <a:rPr lang="fr-FR" sz="2000" b="1" i="0" u="none" strike="noStrike">
                          <a:solidFill>
                            <a:srgbClr val="000000"/>
                          </a:solidFill>
                          <a:effectLst/>
                          <a:latin typeface="Comic Sans MS" panose="030F0702030302020204" pitchFamily="66" charset="0"/>
                        </a:rPr>
                        <a:t>PETITPREZ HUBERT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2000" b="1" i="0" u="none" strike="noStrike">
                          <a:solidFill>
                            <a:srgbClr val="000000"/>
                          </a:solidFill>
                          <a:effectLst/>
                          <a:latin typeface="Comic Sans MS" panose="030F0702030302020204" pitchFamily="66" charset="0"/>
                        </a:rPr>
                        <a:t>PILATO BLAISE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8552861"/>
                  </a:ext>
                </a:extLst>
              </a:tr>
              <a:tr h="400050">
                <a:tc>
                  <a:txBody>
                    <a:bodyPr/>
                    <a:lstStyle/>
                    <a:p>
                      <a:pPr algn="ctr" rtl="0" fontAlgn="ctr"/>
                      <a:r>
                        <a:rPr lang="fr-FR" sz="2000" b="1" i="0" u="none" strike="noStrike">
                          <a:solidFill>
                            <a:srgbClr val="000000"/>
                          </a:solidFill>
                          <a:effectLst/>
                          <a:latin typeface="Comic Sans MS" panose="030F0702030302020204" pitchFamily="66" charset="0"/>
                        </a:rPr>
                        <a:t>PIONNEAU EVELYNE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2000" b="1" i="0" u="none" strike="noStrike">
                          <a:solidFill>
                            <a:srgbClr val="000000"/>
                          </a:solidFill>
                          <a:effectLst/>
                          <a:latin typeface="Comic Sans MS" panose="030F0702030302020204" pitchFamily="66" charset="0"/>
                        </a:rPr>
                        <a:t>SADURSKI GÉRARD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5445077"/>
                  </a:ext>
                </a:extLst>
              </a:tr>
              <a:tr h="400050">
                <a:tc>
                  <a:txBody>
                    <a:bodyPr/>
                    <a:lstStyle/>
                    <a:p>
                      <a:pPr algn="ctr" rtl="0" fontAlgn="ctr"/>
                      <a:r>
                        <a:rPr lang="fr-FR" sz="2000" b="1" i="0" u="none" strike="noStrike">
                          <a:solidFill>
                            <a:srgbClr val="000000"/>
                          </a:solidFill>
                          <a:effectLst/>
                          <a:latin typeface="Comic Sans MS" panose="030F0702030302020204" pitchFamily="66" charset="0"/>
                        </a:rPr>
                        <a:t>VERCHERE CHRISTINE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2435861"/>
                  </a:ext>
                </a:extLst>
              </a:tr>
            </a:tbl>
          </a:graphicData>
        </a:graphic>
      </p:graphicFrame>
    </p:spTree>
    <p:extLst>
      <p:ext uri="{BB962C8B-B14F-4D97-AF65-F5344CB8AC3E}">
        <p14:creationId xmlns:p14="http://schemas.microsoft.com/office/powerpoint/2010/main" val="21779753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6D052AD-028F-4906-B195-9AB48596995A}"/>
              </a:ext>
            </a:extLst>
          </p:cNvPr>
          <p:cNvSpPr txBox="1"/>
          <p:nvPr/>
        </p:nvSpPr>
        <p:spPr>
          <a:xfrm>
            <a:off x="2988733" y="2125133"/>
            <a:ext cx="5969000" cy="400110"/>
          </a:xfrm>
          <a:prstGeom prst="rect">
            <a:avLst/>
          </a:prstGeom>
          <a:noFill/>
        </p:spPr>
        <p:txBody>
          <a:bodyPr wrap="square" rtlCol="0">
            <a:spAutoFit/>
          </a:bodyPr>
          <a:lstStyle/>
          <a:p>
            <a:r>
              <a:rPr lang="fr-FR" sz="2000" b="1" dirty="0">
                <a:latin typeface="Comic Sans MS" panose="030F0702030302020204" pitchFamily="66" charset="0"/>
              </a:rPr>
              <a:t>Remise des médailles</a:t>
            </a:r>
          </a:p>
        </p:txBody>
      </p:sp>
    </p:spTree>
    <p:extLst>
      <p:ext uri="{BB962C8B-B14F-4D97-AF65-F5344CB8AC3E}">
        <p14:creationId xmlns:p14="http://schemas.microsoft.com/office/powerpoint/2010/main" val="3476522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635672C-D342-4AB7-AC2E-E13E89DCA952}"/>
              </a:ext>
            </a:extLst>
          </p:cNvPr>
          <p:cNvSpPr txBox="1"/>
          <p:nvPr/>
        </p:nvSpPr>
        <p:spPr>
          <a:xfrm>
            <a:off x="333955" y="1882981"/>
            <a:ext cx="11426024" cy="3139321"/>
          </a:xfrm>
          <a:prstGeom prst="rect">
            <a:avLst/>
          </a:prstGeom>
          <a:noFill/>
        </p:spPr>
        <p:txBody>
          <a:bodyPr wrap="square">
            <a:spAutoFit/>
          </a:bodyPr>
          <a:lstStyle/>
          <a:p>
            <a:r>
              <a:rPr lang="fr-FR" sz="2000" b="1" dirty="0">
                <a:effectLst/>
                <a:latin typeface="Comic Sans MS" panose="030F0702030302020204" pitchFamily="66" charset="0"/>
                <a:ea typeface="Cambria" panose="02040503050406030204" pitchFamily="18" charset="0"/>
                <a:cs typeface="Times New Roman" panose="02020603050405020304" pitchFamily="18" charset="0"/>
              </a:rPr>
              <a:t> </a:t>
            </a:r>
            <a:r>
              <a:rPr lang="fr-FR" sz="2000" b="1" u="sng" dirty="0">
                <a:effectLst/>
                <a:latin typeface="Comic Sans MS" panose="030F0702030302020204" pitchFamily="66" charset="0"/>
                <a:ea typeface="Cambria" panose="02040503050406030204" pitchFamily="18" charset="0"/>
                <a:cs typeface="Times New Roman" panose="02020603050405020304" pitchFamily="18" charset="0"/>
              </a:rPr>
              <a:t>RAPPORT D’ACTIVITÉS</a:t>
            </a:r>
            <a:endParaRPr lang="fr-FR" sz="2000" dirty="0">
              <a:effectLst/>
              <a:latin typeface="Comic Sans MS" panose="030F0702030302020204" pitchFamily="66" charset="0"/>
              <a:ea typeface="Cambria" panose="02040503050406030204" pitchFamily="18" charset="0"/>
              <a:cs typeface="Times New Roman" panose="02020603050405020304" pitchFamily="18" charset="0"/>
            </a:endParaRPr>
          </a:p>
          <a:p>
            <a:r>
              <a:rPr lang="fr-FR" sz="1600" b="1" dirty="0">
                <a:effectLst/>
                <a:latin typeface="Comic Sans MS" panose="030F0702030302020204" pitchFamily="66" charset="0"/>
                <a:ea typeface="Cambria" panose="02040503050406030204" pitchFamily="18" charset="0"/>
                <a:cs typeface="Times New Roman" panose="02020603050405020304" pitchFamily="18" charset="0"/>
              </a:rPr>
              <a:t> </a:t>
            </a:r>
            <a:endParaRPr lang="fr-FR" sz="1600" dirty="0">
              <a:effectLst/>
              <a:latin typeface="Comic Sans MS" panose="030F0702030302020204" pitchFamily="66" charset="0"/>
              <a:ea typeface="Cambria" panose="02040503050406030204" pitchFamily="18" charset="0"/>
              <a:cs typeface="Times New Roman" panose="02020603050405020304" pitchFamily="18" charset="0"/>
            </a:endParaRPr>
          </a:p>
          <a:p>
            <a:r>
              <a:rPr lang="fr-FR" b="1" dirty="0">
                <a:latin typeface="Comic Sans MS" panose="030F0702030302020204" pitchFamily="66" charset="0"/>
                <a:ea typeface="Cambria" panose="02040503050406030204" pitchFamily="18" charset="0"/>
                <a:cs typeface="Times New Roman" panose="02020603050405020304" pitchFamily="18" charset="0"/>
              </a:rPr>
              <a:t>P</a:t>
            </a:r>
            <a:r>
              <a:rPr lang="fr-FR" b="1" dirty="0">
                <a:effectLst/>
                <a:latin typeface="Comic Sans MS" panose="030F0702030302020204" pitchFamily="66" charset="0"/>
                <a:ea typeface="Cambria" panose="02040503050406030204" pitchFamily="18" charset="0"/>
                <a:cs typeface="Times New Roman" panose="02020603050405020304" pitchFamily="18" charset="0"/>
              </a:rPr>
              <a:t>our tenter de répondre à vos attentes et vous donner le meilleur, nous nous mobilisons et réalisons un travail important sur le terrain et en réunions. Sachez cependant que nous sommes un effectif restreint d’encadrants et quelquefois contraints et absents. Nous publions un calendrier bimestriel décrivant </a:t>
            </a:r>
            <a:r>
              <a:rPr lang="fr-FR" b="1" dirty="0">
                <a:latin typeface="Comic Sans MS" panose="030F0702030302020204" pitchFamily="66" charset="0"/>
                <a:ea typeface="Cambria" panose="02040503050406030204" pitchFamily="18" charset="0"/>
                <a:cs typeface="Times New Roman" panose="02020603050405020304" pitchFamily="18" charset="0"/>
              </a:rPr>
              <a:t>toutes</a:t>
            </a:r>
            <a:r>
              <a:rPr lang="fr-FR" b="1" dirty="0">
                <a:effectLst/>
                <a:latin typeface="Comic Sans MS" panose="030F0702030302020204" pitchFamily="66" charset="0"/>
                <a:ea typeface="Cambria" panose="02040503050406030204" pitchFamily="18" charset="0"/>
                <a:cs typeface="Times New Roman" panose="02020603050405020304" pitchFamily="18" charset="0"/>
              </a:rPr>
              <a:t> les activités quotidiennes auxquelles vous pouvez participer.</a:t>
            </a:r>
            <a:endParaRPr lang="fr-FR" dirty="0">
              <a:effectLst/>
              <a:latin typeface="Comic Sans MS" panose="030F0702030302020204" pitchFamily="66" charset="0"/>
              <a:ea typeface="Cambria" panose="02040503050406030204" pitchFamily="18" charset="0"/>
              <a:cs typeface="Times New Roman" panose="02020603050405020304" pitchFamily="18" charset="0"/>
            </a:endParaRPr>
          </a:p>
          <a:p>
            <a:r>
              <a:rPr lang="fr-FR" b="1" dirty="0">
                <a:effectLst/>
                <a:latin typeface="Comic Sans MS" panose="030F0702030302020204" pitchFamily="66" charset="0"/>
                <a:ea typeface="Cambria" panose="02040503050406030204" pitchFamily="18" charset="0"/>
                <a:cs typeface="Times New Roman" panose="02020603050405020304" pitchFamily="18" charset="0"/>
              </a:rPr>
              <a:t> </a:t>
            </a:r>
            <a:endParaRPr lang="fr-FR" dirty="0">
              <a:effectLst/>
              <a:latin typeface="Comic Sans MS" panose="030F0702030302020204" pitchFamily="66" charset="0"/>
              <a:ea typeface="Cambria" panose="02040503050406030204" pitchFamily="18" charset="0"/>
              <a:cs typeface="Times New Roman" panose="02020603050405020304" pitchFamily="18" charset="0"/>
            </a:endParaRPr>
          </a:p>
          <a:p>
            <a:r>
              <a:rPr lang="fr-FR" b="1" dirty="0">
                <a:effectLst/>
                <a:latin typeface="Comic Sans MS" panose="030F0702030302020204" pitchFamily="66" charset="0"/>
                <a:ea typeface="Cambria" panose="02040503050406030204" pitchFamily="18" charset="0"/>
                <a:cs typeface="Times New Roman" panose="02020603050405020304" pitchFamily="18" charset="0"/>
              </a:rPr>
              <a:t> </a:t>
            </a:r>
            <a:endParaRPr lang="fr-FR" dirty="0">
              <a:effectLst/>
              <a:latin typeface="Comic Sans MS" panose="030F0702030302020204" pitchFamily="66" charset="0"/>
              <a:ea typeface="Cambria" panose="02040503050406030204" pitchFamily="18" charset="0"/>
              <a:cs typeface="Times New Roman" panose="02020603050405020304" pitchFamily="18" charset="0"/>
            </a:endParaRPr>
          </a:p>
          <a:p>
            <a:r>
              <a:rPr lang="fr-FR" b="1" u="sng" dirty="0">
                <a:effectLst/>
                <a:latin typeface="Comic Sans MS" panose="030F0702030302020204" pitchFamily="66" charset="0"/>
                <a:ea typeface="Cambria" panose="02040503050406030204" pitchFamily="18" charset="0"/>
                <a:cs typeface="Times New Roman" panose="02020603050405020304" pitchFamily="18" charset="0"/>
              </a:rPr>
              <a:t>Les 07 et </a:t>
            </a:r>
            <a:r>
              <a:rPr lang="fr-FR" b="1" u="sng" dirty="0">
                <a:latin typeface="Comic Sans MS" panose="030F0702030302020204" pitchFamily="66" charset="0"/>
                <a:ea typeface="Cambria" panose="02040503050406030204" pitchFamily="18" charset="0"/>
                <a:cs typeface="Times New Roman" panose="02020603050405020304" pitchFamily="18" charset="0"/>
              </a:rPr>
              <a:t>08</a:t>
            </a:r>
            <a:r>
              <a:rPr lang="fr-FR" b="1" u="sng" dirty="0">
                <a:effectLst/>
                <a:latin typeface="Comic Sans MS" panose="030F0702030302020204" pitchFamily="66" charset="0"/>
                <a:ea typeface="Cambria" panose="02040503050406030204" pitchFamily="18" charset="0"/>
                <a:cs typeface="Times New Roman" panose="02020603050405020304" pitchFamily="18" charset="0"/>
              </a:rPr>
              <a:t>/09/2024 </a:t>
            </a:r>
            <a:r>
              <a:rPr lang="fr-FR" b="1" dirty="0">
                <a:effectLst/>
                <a:latin typeface="Comic Sans MS" panose="030F0702030302020204" pitchFamily="66" charset="0"/>
                <a:ea typeface="Cambria" panose="02040503050406030204" pitchFamily="18" charset="0"/>
                <a:cs typeface="Times New Roman" panose="02020603050405020304" pitchFamily="18" charset="0"/>
              </a:rPr>
              <a:t>: Notre équipe de volontaires, s’est relayée pour accueillir et renseigner un public </a:t>
            </a:r>
            <a:r>
              <a:rPr lang="fr-FR" b="1" dirty="0">
                <a:latin typeface="Comic Sans MS" panose="030F0702030302020204" pitchFamily="66" charset="0"/>
                <a:ea typeface="Cambria" panose="02040503050406030204" pitchFamily="18" charset="0"/>
                <a:cs typeface="Times New Roman" panose="02020603050405020304" pitchFamily="18" charset="0"/>
              </a:rPr>
              <a:t>nombreux sur notre stand du Forum des Associations.</a:t>
            </a:r>
            <a:endParaRPr lang="fr-FR" dirty="0">
              <a:effectLst/>
              <a:latin typeface="Comic Sans MS" panose="030F0702030302020204" pitchFamily="66" charset="0"/>
              <a:ea typeface="Cambria" panose="02040503050406030204" pitchFamily="18" charset="0"/>
              <a:cs typeface="Times New Roman" panose="02020603050405020304" pitchFamily="18" charset="0"/>
            </a:endParaRPr>
          </a:p>
          <a:p>
            <a:r>
              <a:rPr lang="fr-FR" b="1" dirty="0">
                <a:effectLst/>
                <a:latin typeface="Comic Sans MS" panose="030F0702030302020204" pitchFamily="66" charset="0"/>
                <a:ea typeface="Cambria" panose="02040503050406030204" pitchFamily="18" charset="0"/>
                <a:cs typeface="Times New Roman" panose="02020603050405020304" pitchFamily="18" charset="0"/>
              </a:rPr>
              <a:t> </a:t>
            </a:r>
            <a:endParaRPr lang="fr-FR" dirty="0">
              <a:latin typeface="Comic Sans MS" panose="030F0702030302020204" pitchFamily="66" charset="0"/>
            </a:endParaRPr>
          </a:p>
        </p:txBody>
      </p:sp>
      <p:sp>
        <p:nvSpPr>
          <p:cNvPr id="5" name="ZoneTexte 4">
            <a:extLst>
              <a:ext uri="{FF2B5EF4-FFF2-40B4-BE49-F238E27FC236}">
                <a16:creationId xmlns:a16="http://schemas.microsoft.com/office/drawing/2014/main" id="{A8B83144-F855-4772-B4B7-91BC956EF175}"/>
              </a:ext>
            </a:extLst>
          </p:cNvPr>
          <p:cNvSpPr txBox="1"/>
          <p:nvPr/>
        </p:nvSpPr>
        <p:spPr>
          <a:xfrm>
            <a:off x="333955" y="2982367"/>
            <a:ext cx="11219291" cy="338554"/>
          </a:xfrm>
          <a:prstGeom prst="rect">
            <a:avLst/>
          </a:prstGeom>
          <a:noFill/>
        </p:spPr>
        <p:txBody>
          <a:bodyPr wrap="square">
            <a:spAutoFit/>
          </a:bodyPr>
          <a:lstStyle/>
          <a:p>
            <a:r>
              <a:rPr lang="fr-FR" sz="1100" b="1" dirty="0">
                <a:effectLst/>
                <a:latin typeface="Cambria" panose="02040503050406030204" pitchFamily="18" charset="0"/>
                <a:ea typeface="Cambria" panose="02040503050406030204" pitchFamily="18" charset="0"/>
                <a:cs typeface="Times New Roman" panose="02020603050405020304" pitchFamily="18" charset="0"/>
              </a:rPr>
              <a:t>	</a:t>
            </a:r>
            <a:r>
              <a:rPr lang="fr-FR" sz="1600" b="1" dirty="0">
                <a:effectLst/>
                <a:latin typeface="Comic Sans MS" panose="030F0702030302020204" pitchFamily="66" charset="0"/>
                <a:ea typeface="Cambria" panose="02040503050406030204" pitchFamily="18" charset="0"/>
                <a:cs typeface="Times New Roman" panose="02020603050405020304" pitchFamily="18" charset="0"/>
              </a:rPr>
              <a:t> </a:t>
            </a:r>
            <a:endParaRPr lang="fr-FR" sz="1600" dirty="0">
              <a:effectLst/>
              <a:latin typeface="Comic Sans MS" panose="030F0702030302020204" pitchFamily="66"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896246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74E7DDF-918E-4D19-8BBC-98CCB5B1C3AD}"/>
              </a:ext>
            </a:extLst>
          </p:cNvPr>
          <p:cNvSpPr txBox="1"/>
          <p:nvPr/>
        </p:nvSpPr>
        <p:spPr>
          <a:xfrm>
            <a:off x="678512" y="316907"/>
            <a:ext cx="10802288" cy="48628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sng" strike="noStrike" kern="1200" cap="none" spc="0" normalizeH="0" baseline="0" noProof="0" dirty="0">
                <a:ln>
                  <a:noFill/>
                </a:ln>
                <a:effectLst/>
                <a:uLnTx/>
                <a:uFillTx/>
                <a:latin typeface="Comic Sans MS" panose="030F0702030302020204" pitchFamily="66" charset="0"/>
                <a:ea typeface="Cambria" panose="02040503050406030204" pitchFamily="18" charset="0"/>
                <a:cs typeface="Times New Roman" panose="02020603050405020304" pitchFamily="18" charset="0"/>
              </a:rPr>
              <a:t>NOS PARTICIPATIONS EXTERIEURES</a:t>
            </a:r>
            <a:endParaRPr kumimoji="0" lang="fr-FR" sz="2000" b="0" i="0" u="none" strike="noStrike" kern="1200" cap="none" spc="0" normalizeH="0" baseline="0" noProof="0" dirty="0">
              <a:ln>
                <a:noFill/>
              </a:ln>
              <a:effectLst/>
              <a:uLnTx/>
              <a:uFillTx/>
              <a:latin typeface="Comic Sans MS" panose="030F0702030302020204" pitchFamily="66"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effectLst/>
                <a:uLnTx/>
                <a:uFillTx/>
                <a:latin typeface="Comic Sans MS" panose="030F0702030302020204" pitchFamily="66" charset="0"/>
                <a:ea typeface="Cambria" panose="02040503050406030204" pitchFamily="18" charset="0"/>
                <a:cs typeface="Times New Roman" panose="02020603050405020304" pitchFamily="18" charset="0"/>
              </a:rPr>
              <a:t> </a:t>
            </a:r>
            <a:endParaRPr kumimoji="0" lang="fr-FR" sz="1600" b="0" i="0" u="none" strike="noStrike" kern="1200" cap="none" spc="0" normalizeH="0" baseline="0" noProof="0" dirty="0">
              <a:ln>
                <a:noFill/>
              </a:ln>
              <a:effectLst/>
              <a:uLnTx/>
              <a:uFillTx/>
              <a:latin typeface="Comic Sans MS" panose="030F0702030302020204" pitchFamily="66"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1" i="1" u="sng" strike="noStrike" kern="1200" cap="none" spc="0" normalizeH="0" baseline="0" noProof="0" dirty="0">
              <a:ln>
                <a:noFill/>
              </a:ln>
              <a:effectLst/>
              <a:uLnTx/>
              <a:uFillTx/>
              <a:latin typeface="Comic Sans MS" panose="030F0702030302020204" pitchFamily="66"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000" b="1" i="1" u="sng" dirty="0">
              <a:latin typeface="Comic Sans MS" panose="030F0702030302020204" pitchFamily="66"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sng" strike="noStrike" kern="1200" cap="none" spc="0" normalizeH="0" baseline="0" noProof="0" dirty="0">
                <a:ln>
                  <a:noFill/>
                </a:ln>
                <a:effectLst/>
                <a:uLnTx/>
                <a:uFillTx/>
                <a:latin typeface="Comic Sans MS" panose="030F0702030302020204" pitchFamily="66" charset="0"/>
                <a:ea typeface="Cambria" panose="02040503050406030204" pitchFamily="18" charset="0"/>
                <a:cs typeface="Times New Roman" panose="02020603050405020304" pitchFamily="18" charset="0"/>
              </a:rPr>
              <a:t>MARCHE NORDIQUE</a:t>
            </a:r>
            <a:endParaRPr kumimoji="0" lang="fr-FR" sz="2000" b="0" i="0" u="none" strike="noStrike" kern="1200" cap="none" spc="0" normalizeH="0" baseline="0" noProof="0" dirty="0">
              <a:ln>
                <a:noFill/>
              </a:ln>
              <a:effectLst/>
              <a:uLnTx/>
              <a:uFillTx/>
              <a:latin typeface="Comic Sans MS" panose="030F0702030302020204" pitchFamily="66"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effectLst/>
                <a:uLnTx/>
                <a:uFillTx/>
                <a:latin typeface="Comic Sans MS" panose="030F0702030302020204" pitchFamily="66" charset="0"/>
                <a:ea typeface="Cambria" panose="02040503050406030204" pitchFamily="18" charset="0"/>
                <a:cs typeface="Times New Roman" panose="02020603050405020304" pitchFamily="18" charset="0"/>
              </a:rPr>
              <a:t> </a:t>
            </a:r>
            <a:endParaRPr kumimoji="0" lang="fr-FR" sz="1600" b="0" i="0" u="none" strike="noStrike" kern="1200" cap="none" spc="0" normalizeH="0" baseline="0" noProof="0" dirty="0">
              <a:ln>
                <a:noFill/>
              </a:ln>
              <a:effectLst/>
              <a:uLnTx/>
              <a:uFillTx/>
              <a:latin typeface="Comic Sans MS" panose="030F0702030302020204" pitchFamily="66"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effectLst/>
                <a:uLnTx/>
                <a:uFillTx/>
                <a:latin typeface="Comic Sans MS" panose="030F0702030302020204" pitchFamily="66" charset="0"/>
                <a:ea typeface="Cambria" panose="02040503050406030204" pitchFamily="18" charset="0"/>
                <a:cs typeface="Times New Roman" panose="02020603050405020304" pitchFamily="18" charset="0"/>
              </a:rPr>
              <a:t>D’octobre 2024 à avril 2025, nous avons participé aux 06 challenges</a:t>
            </a:r>
            <a:r>
              <a:rPr kumimoji="0" lang="fr-FR" b="1" i="0" u="none" strike="noStrike" kern="1200" cap="none" spc="0" normalizeH="0" noProof="0" dirty="0">
                <a:ln>
                  <a:noFill/>
                </a:ln>
                <a:effectLst/>
                <a:uLnTx/>
                <a:uFillTx/>
                <a:latin typeface="Comic Sans MS" panose="030F0702030302020204" pitchFamily="66" charset="0"/>
                <a:ea typeface="Cambria" panose="02040503050406030204" pitchFamily="18" charset="0"/>
                <a:cs typeface="Times New Roman" panose="02020603050405020304" pitchFamily="18" charset="0"/>
              </a:rPr>
              <a:t> organisés par l’UFOLEP 83</a:t>
            </a:r>
            <a:r>
              <a:rPr kumimoji="0" lang="fr-FR" b="1" i="0" u="none" strike="noStrike" kern="1200" cap="none" spc="0" normalizeH="0" baseline="0" noProof="0" dirty="0">
                <a:ln>
                  <a:noFill/>
                </a:ln>
                <a:effectLst/>
                <a:uLnTx/>
                <a:uFillTx/>
                <a:latin typeface="Comic Sans MS" panose="030F0702030302020204" pitchFamily="66" charset="0"/>
                <a:ea typeface="Cambria" panose="020405030504060302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latin typeface="Comic Sans MS" panose="030F0702030302020204" pitchFamily="66"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effectLst/>
                <a:uLnTx/>
                <a:uFillTx/>
                <a:latin typeface="Comic Sans MS" panose="030F0702030302020204" pitchFamily="66" charset="0"/>
                <a:ea typeface="Cambria" panose="02040503050406030204" pitchFamily="18" charset="0"/>
                <a:cs typeface="Times New Roman" panose="02020603050405020304" pitchFamily="18" charset="0"/>
              </a:rPr>
              <a:t>Au </a:t>
            </a:r>
            <a:r>
              <a:rPr lang="fr-FR" b="1" dirty="0">
                <a:latin typeface="Comic Sans MS" panose="030F0702030302020204" pitchFamily="66" charset="0"/>
                <a:ea typeface="Cambria" panose="02040503050406030204" pitchFamily="18" charset="0"/>
                <a:cs typeface="Times New Roman" panose="02020603050405020304" pitchFamily="18" charset="0"/>
              </a:rPr>
              <a:t>terme de l’exercice, nous avons été classés 6</a:t>
            </a:r>
            <a:r>
              <a:rPr lang="fr-FR" b="1" baseline="30000" dirty="0">
                <a:latin typeface="Comic Sans MS" panose="030F0702030302020204" pitchFamily="66" charset="0"/>
                <a:ea typeface="Cambria" panose="02040503050406030204" pitchFamily="18" charset="0"/>
                <a:cs typeface="Times New Roman" panose="02020603050405020304" pitchFamily="18" charset="0"/>
              </a:rPr>
              <a:t>ème</a:t>
            </a:r>
            <a:r>
              <a:rPr lang="fr-FR" b="1" dirty="0">
                <a:latin typeface="Comic Sans MS" panose="030F0702030302020204" pitchFamily="66" charset="0"/>
                <a:ea typeface="Cambria" panose="02040503050406030204" pitchFamily="18" charset="0"/>
                <a:cs typeface="Times New Roman" panose="02020603050405020304" pitchFamily="18" charset="0"/>
              </a:rPr>
              <a:t> club sur 22 au regard de l’effectif participant.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latin typeface="Comic Sans MS" panose="030F0702030302020204" pitchFamily="66"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latin typeface="Comic Sans MS" panose="030F0702030302020204" pitchFamily="66" charset="0"/>
                <a:ea typeface="Cambria" panose="02040503050406030204" pitchFamily="18" charset="0"/>
                <a:cs typeface="Times New Roman" panose="02020603050405020304" pitchFamily="18" charset="0"/>
              </a:rPr>
              <a:t>C’est tout à fait honorable, mais en nous mobilisant, nous pouvons faire mieux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solidFill>
                <a:prstClr val="black"/>
              </a:solidFill>
              <a:latin typeface="Comic Sans MS" panose="030F0702030302020204" pitchFamily="66"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solidFill>
                <a:prstClr val="black"/>
              </a:solidFill>
              <a:latin typeface="Comic Sans MS" panose="030F0702030302020204" pitchFamily="66"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b="0"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239611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3F9B851-EEA1-461E-8B1A-5F0E328FF2DD}"/>
              </a:ext>
            </a:extLst>
          </p:cNvPr>
          <p:cNvSpPr txBox="1"/>
          <p:nvPr/>
        </p:nvSpPr>
        <p:spPr>
          <a:xfrm>
            <a:off x="302150" y="509215"/>
            <a:ext cx="11767930" cy="5663090"/>
          </a:xfrm>
          <a:prstGeom prst="rect">
            <a:avLst/>
          </a:prstGeom>
          <a:noFill/>
        </p:spPr>
        <p:txBody>
          <a:bodyPr wrap="square">
            <a:spAutoFit/>
          </a:bodyPr>
          <a:lstStyle/>
          <a:p>
            <a:r>
              <a:rPr lang="fr-FR" sz="2000" b="1" i="1" u="sng" dirty="0">
                <a:effectLst/>
                <a:latin typeface="Comic Sans MS" panose="030F0702030302020204" pitchFamily="66" charset="0"/>
                <a:ea typeface="Cambria" panose="02040503050406030204" pitchFamily="18" charset="0"/>
                <a:cs typeface="Times New Roman" panose="02020603050405020304" pitchFamily="18" charset="0"/>
              </a:rPr>
              <a:t>RUNNING DAYS</a:t>
            </a:r>
            <a:endParaRPr lang="fr-FR" sz="2000" dirty="0">
              <a:effectLst/>
              <a:latin typeface="Comic Sans MS" panose="030F0702030302020204" pitchFamily="66" charset="0"/>
              <a:ea typeface="Cambria" panose="02040503050406030204" pitchFamily="18" charset="0"/>
              <a:cs typeface="Times New Roman" panose="02020603050405020304" pitchFamily="18" charset="0"/>
            </a:endParaRPr>
          </a:p>
          <a:p>
            <a:r>
              <a:rPr lang="fr-FR" sz="1600" b="1" dirty="0">
                <a:effectLst/>
                <a:latin typeface="Comic Sans MS" panose="030F0702030302020204" pitchFamily="66" charset="0"/>
                <a:ea typeface="Cambria" panose="02040503050406030204" pitchFamily="18" charset="0"/>
                <a:cs typeface="Times New Roman" panose="02020603050405020304" pitchFamily="18" charset="0"/>
              </a:rPr>
              <a:t> </a:t>
            </a:r>
            <a:endParaRPr lang="fr-FR" sz="1600" dirty="0">
              <a:effectLst/>
              <a:latin typeface="Comic Sans MS" panose="030F0702030302020204" pitchFamily="66" charset="0"/>
              <a:ea typeface="Cambria" panose="02040503050406030204" pitchFamily="18" charset="0"/>
              <a:cs typeface="Times New Roman" panose="02020603050405020304" pitchFamily="18" charset="0"/>
            </a:endParaRPr>
          </a:p>
          <a:p>
            <a:r>
              <a:rPr lang="fr-FR" b="1" u="sng" dirty="0">
                <a:effectLst/>
                <a:latin typeface="Comic Sans MS" panose="030F0702030302020204" pitchFamily="66" charset="0"/>
                <a:ea typeface="Cambria" panose="02040503050406030204" pitchFamily="18" charset="0"/>
                <a:cs typeface="Times New Roman" panose="02020603050405020304" pitchFamily="18" charset="0"/>
              </a:rPr>
              <a:t>Le 06/12/2024 </a:t>
            </a:r>
            <a:r>
              <a:rPr lang="fr-FR" b="1" dirty="0">
                <a:effectLst/>
                <a:latin typeface="Comic Sans MS" panose="030F0702030302020204" pitchFamily="66" charset="0"/>
                <a:ea typeface="Cambria" panose="02040503050406030204" pitchFamily="18" charset="0"/>
                <a:cs typeface="Times New Roman" panose="02020603050405020304" pitchFamily="18" charset="0"/>
              </a:rPr>
              <a:t>: nous participons aux Running Days pour animer la randonnée nocturne de 10 km avec une centaine de participants qui parcourent notre vieille ville, traversent les jardins, montent au Château et franchissent les crêtes. Au passage nous admirons notre cité illuminée et notre Belle Bleue en toile de fond.</a:t>
            </a:r>
            <a:endParaRPr lang="fr-FR" dirty="0">
              <a:effectLst/>
              <a:latin typeface="Comic Sans MS" panose="030F0702030302020204" pitchFamily="66" charset="0"/>
              <a:ea typeface="Cambria" panose="02040503050406030204" pitchFamily="18" charset="0"/>
              <a:cs typeface="Times New Roman" panose="02020603050405020304" pitchFamily="18" charset="0"/>
            </a:endParaRPr>
          </a:p>
          <a:p>
            <a:r>
              <a:rPr lang="fr-FR" b="1" u="none" strike="noStrike" dirty="0">
                <a:effectLst/>
                <a:latin typeface="Comic Sans MS" panose="030F0702030302020204" pitchFamily="66" charset="0"/>
                <a:ea typeface="Cambria" panose="02040503050406030204" pitchFamily="18" charset="0"/>
                <a:cs typeface="Times New Roman" panose="02020603050405020304" pitchFamily="18" charset="0"/>
              </a:rPr>
              <a:t> </a:t>
            </a:r>
            <a:endParaRPr lang="fr-FR" dirty="0">
              <a:effectLst/>
              <a:latin typeface="Comic Sans MS" panose="030F0702030302020204" pitchFamily="66" charset="0"/>
              <a:ea typeface="Cambria" panose="02040503050406030204" pitchFamily="18" charset="0"/>
              <a:cs typeface="Times New Roman" panose="02020603050405020304" pitchFamily="18" charset="0"/>
            </a:endParaRPr>
          </a:p>
          <a:p>
            <a:r>
              <a:rPr lang="fr-FR" b="1" dirty="0">
                <a:effectLst/>
                <a:latin typeface="Comic Sans MS" panose="030F0702030302020204" pitchFamily="66" charset="0"/>
                <a:ea typeface="Cambria" panose="02040503050406030204" pitchFamily="18" charset="0"/>
                <a:cs typeface="Times New Roman" panose="02020603050405020304" pitchFamily="18" charset="0"/>
              </a:rPr>
              <a:t> </a:t>
            </a:r>
            <a:endParaRPr lang="fr-FR" dirty="0">
              <a:effectLst/>
              <a:latin typeface="Comic Sans MS" panose="030F0702030302020204" pitchFamily="66" charset="0"/>
              <a:ea typeface="Cambria" panose="02040503050406030204" pitchFamily="18" charset="0"/>
              <a:cs typeface="Times New Roman" panose="02020603050405020304" pitchFamily="18" charset="0"/>
            </a:endParaRPr>
          </a:p>
          <a:p>
            <a:r>
              <a:rPr lang="fr-FR" sz="2000" b="1" i="1" u="sng" dirty="0">
                <a:effectLst/>
                <a:latin typeface="Comic Sans MS" panose="030F0702030302020204" pitchFamily="66" charset="0"/>
                <a:ea typeface="Cambria" panose="02040503050406030204" pitchFamily="18" charset="0"/>
                <a:cs typeface="Times New Roman" panose="02020603050405020304" pitchFamily="18" charset="0"/>
              </a:rPr>
              <a:t>CRITERIUMS</a:t>
            </a:r>
            <a:endParaRPr lang="fr-FR" sz="2000" dirty="0">
              <a:effectLst/>
              <a:latin typeface="Comic Sans MS" panose="030F0702030302020204" pitchFamily="66" charset="0"/>
              <a:ea typeface="Cambria" panose="02040503050406030204" pitchFamily="18" charset="0"/>
              <a:cs typeface="Times New Roman" panose="02020603050405020304" pitchFamily="18" charset="0"/>
            </a:endParaRPr>
          </a:p>
          <a:p>
            <a:r>
              <a:rPr lang="fr-FR" b="1" dirty="0">
                <a:effectLst/>
                <a:latin typeface="Comic Sans MS" panose="030F0702030302020204" pitchFamily="66" charset="0"/>
                <a:ea typeface="Cambria" panose="02040503050406030204" pitchFamily="18" charset="0"/>
                <a:cs typeface="Times New Roman" panose="02020603050405020304" pitchFamily="18" charset="0"/>
              </a:rPr>
              <a:t> </a:t>
            </a:r>
            <a:endParaRPr lang="fr-FR" dirty="0">
              <a:effectLst/>
              <a:latin typeface="Comic Sans MS" panose="030F0702030302020204" pitchFamily="66" charset="0"/>
              <a:ea typeface="Cambria" panose="02040503050406030204" pitchFamily="18" charset="0"/>
              <a:cs typeface="Times New Roman" panose="02020603050405020304" pitchFamily="18" charset="0"/>
            </a:endParaRPr>
          </a:p>
          <a:p>
            <a:r>
              <a:rPr lang="fr-FR" b="1" u="sng" dirty="0">
                <a:effectLst/>
                <a:latin typeface="Comic Sans MS" panose="030F0702030302020204" pitchFamily="66" charset="0"/>
                <a:ea typeface="Cambria" panose="02040503050406030204" pitchFamily="18" charset="0"/>
                <a:cs typeface="Times New Roman" panose="02020603050405020304" pitchFamily="18" charset="0"/>
              </a:rPr>
              <a:t>L</a:t>
            </a:r>
            <a:r>
              <a:rPr lang="fr-FR" b="1" dirty="0">
                <a:latin typeface="Comic Sans MS" panose="030F0702030302020204" pitchFamily="66" charset="0"/>
                <a:ea typeface="Cambria" panose="02040503050406030204" pitchFamily="18" charset="0"/>
                <a:cs typeface="Times New Roman" panose="02020603050405020304" pitchFamily="18" charset="0"/>
              </a:rPr>
              <a:t>e c</a:t>
            </a:r>
            <a:r>
              <a:rPr lang="fr-FR" b="1" dirty="0">
                <a:effectLst/>
                <a:latin typeface="Comic Sans MS" panose="030F0702030302020204" pitchFamily="66" charset="0"/>
                <a:ea typeface="Cambria" panose="02040503050406030204" pitchFamily="18" charset="0"/>
                <a:cs typeface="Times New Roman" panose="02020603050405020304" pitchFamily="18" charset="0"/>
              </a:rPr>
              <a:t>ritérium des Calanques a été annulé pour cause d’intempéries.</a:t>
            </a:r>
            <a:endParaRPr lang="fr-FR" dirty="0">
              <a:effectLst/>
              <a:latin typeface="Comic Sans MS" panose="030F0702030302020204" pitchFamily="66" charset="0"/>
              <a:ea typeface="Cambria" panose="02040503050406030204" pitchFamily="18" charset="0"/>
              <a:cs typeface="Times New Roman" panose="02020603050405020304" pitchFamily="18" charset="0"/>
            </a:endParaRPr>
          </a:p>
          <a:p>
            <a:r>
              <a:rPr lang="fr-FR" b="1" dirty="0">
                <a:effectLst/>
                <a:latin typeface="Comic Sans MS" panose="030F0702030302020204" pitchFamily="66" charset="0"/>
                <a:ea typeface="Cambria" panose="02040503050406030204" pitchFamily="18" charset="0"/>
                <a:cs typeface="Times New Roman" panose="02020603050405020304" pitchFamily="18" charset="0"/>
              </a:rPr>
              <a:t> </a:t>
            </a:r>
            <a:endParaRPr lang="fr-FR" dirty="0">
              <a:effectLst/>
              <a:latin typeface="Comic Sans MS" panose="030F0702030302020204" pitchFamily="66" charset="0"/>
              <a:ea typeface="Cambria" panose="02040503050406030204" pitchFamily="18" charset="0"/>
              <a:cs typeface="Times New Roman" panose="02020603050405020304" pitchFamily="18" charset="0"/>
            </a:endParaRPr>
          </a:p>
          <a:p>
            <a:r>
              <a:rPr lang="fr-FR" b="1" dirty="0">
                <a:effectLst/>
                <a:latin typeface="Comic Sans MS" panose="030F0702030302020204" pitchFamily="66" charset="0"/>
                <a:ea typeface="Cambria" panose="02040503050406030204" pitchFamily="18" charset="0"/>
                <a:cs typeface="Times New Roman" panose="02020603050405020304" pitchFamily="18" charset="0"/>
              </a:rPr>
              <a:t>Le critérium de Théoule-sur-Mer a été annulé pour cause de travaux sur le parcours.</a:t>
            </a:r>
          </a:p>
          <a:p>
            <a:endParaRPr lang="fr-FR" b="1" dirty="0">
              <a:latin typeface="Comic Sans MS" panose="030F0702030302020204" pitchFamily="66" charset="0"/>
              <a:ea typeface="Cambria" panose="02040503050406030204" pitchFamily="18" charset="0"/>
              <a:cs typeface="Times New Roman" panose="02020603050405020304" pitchFamily="18" charset="0"/>
            </a:endParaRPr>
          </a:p>
          <a:p>
            <a:endParaRPr lang="fr-FR" b="1" i="1" u="sng" dirty="0">
              <a:effectLst/>
              <a:latin typeface="Comic Sans MS" panose="030F0702030302020204" pitchFamily="66" charset="0"/>
              <a:ea typeface="Cambria" panose="02040503050406030204" pitchFamily="18" charset="0"/>
              <a:cs typeface="Times New Roman" panose="02020603050405020304" pitchFamily="18" charset="0"/>
            </a:endParaRPr>
          </a:p>
          <a:p>
            <a:r>
              <a:rPr lang="fr-FR" b="1" i="1" u="sng" dirty="0">
                <a:effectLst/>
                <a:latin typeface="Comic Sans MS" panose="030F0702030302020204" pitchFamily="66" charset="0"/>
                <a:ea typeface="Cambria" panose="02040503050406030204" pitchFamily="18" charset="0"/>
                <a:cs typeface="Times New Roman" panose="02020603050405020304" pitchFamily="18" charset="0"/>
              </a:rPr>
              <a:t>ACTION ÉCOCITOYENNE</a:t>
            </a:r>
          </a:p>
          <a:p>
            <a:endParaRPr lang="fr-FR" b="1" i="1" u="sng" dirty="0">
              <a:latin typeface="Comic Sans MS" panose="030F0702030302020204" pitchFamily="66" charset="0"/>
              <a:ea typeface="Cambria" panose="02040503050406030204" pitchFamily="18" charset="0"/>
              <a:cs typeface="Times New Roman" panose="02020603050405020304" pitchFamily="18" charset="0"/>
            </a:endParaRPr>
          </a:p>
          <a:p>
            <a:r>
              <a:rPr lang="fr-FR" b="1" i="1" dirty="0">
                <a:effectLst/>
                <a:latin typeface="Comic Sans MS" panose="030F0702030302020204" pitchFamily="66" charset="0"/>
                <a:ea typeface="Cambria" panose="02040503050406030204" pitchFamily="18" charset="0"/>
                <a:cs typeface="Times New Roman" panose="02020603050405020304" pitchFamily="18" charset="0"/>
              </a:rPr>
              <a:t>Le 25/11/2024, 40 volontaires ont collecté les déchets sur la plage de l’</a:t>
            </a:r>
            <a:r>
              <a:rPr lang="fr-FR" b="1" i="1" dirty="0" err="1">
                <a:effectLst/>
                <a:latin typeface="Comic Sans MS" panose="030F0702030302020204" pitchFamily="66" charset="0"/>
                <a:ea typeface="Cambria" panose="02040503050406030204" pitchFamily="18" charset="0"/>
                <a:cs typeface="Times New Roman" panose="02020603050405020304" pitchFamily="18" charset="0"/>
              </a:rPr>
              <a:t>Almanarre</a:t>
            </a:r>
            <a:r>
              <a:rPr lang="fr-FR" b="1" i="1" dirty="0">
                <a:effectLst/>
                <a:latin typeface="Comic Sans MS" panose="030F0702030302020204" pitchFamily="66" charset="0"/>
                <a:ea typeface="Cambria" panose="02040503050406030204" pitchFamily="18" charset="0"/>
                <a:cs typeface="Times New Roman" panose="02020603050405020304" pitchFamily="18" charset="0"/>
              </a:rPr>
              <a:t>, sous la direction  du CIETM (Collectif d’Initiatives pour l’Environnement du Territoire des Maures).</a:t>
            </a:r>
            <a:endParaRPr lang="fr-FR" i="1" dirty="0">
              <a:effectLst/>
              <a:latin typeface="Comic Sans MS" panose="030F0702030302020204" pitchFamily="66" charset="0"/>
              <a:ea typeface="Cambria" panose="02040503050406030204" pitchFamily="18" charset="0"/>
              <a:cs typeface="Times New Roman" panose="02020603050405020304" pitchFamily="18" charset="0"/>
            </a:endParaRPr>
          </a:p>
          <a:p>
            <a:r>
              <a:rPr lang="fr-FR" dirty="0">
                <a:effectLst/>
                <a:latin typeface="Comic Sans MS" panose="030F0702030302020204" pitchFamily="66"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2443467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CD51314-BB6C-4268-8336-4910C1C61D66}"/>
              </a:ext>
            </a:extLst>
          </p:cNvPr>
          <p:cNvSpPr txBox="1"/>
          <p:nvPr/>
        </p:nvSpPr>
        <p:spPr>
          <a:xfrm>
            <a:off x="461176" y="182940"/>
            <a:ext cx="11473732" cy="276998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sng"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FÊTE du CLUB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 </a:t>
            </a:r>
            <a:endParaRPr kumimoji="0" lang="fr-FR" sz="1600" b="0"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endParaRPr>
          </a:p>
          <a:p>
            <a:pPr lvl="0">
              <a:defRPr/>
            </a:pPr>
            <a:r>
              <a:rPr kumimoji="0" lang="fr-FR" b="1" i="0" u="sng"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Le </a:t>
            </a:r>
            <a:r>
              <a:rPr lang="fr-FR" b="1" u="sng" dirty="0">
                <a:solidFill>
                  <a:prstClr val="black"/>
                </a:solidFill>
                <a:latin typeface="Comic Sans MS" panose="030F0702030302020204" pitchFamily="66" charset="0"/>
                <a:ea typeface="Cambria" panose="02040503050406030204" pitchFamily="18" charset="0"/>
                <a:cs typeface="Times New Roman" panose="02020603050405020304" pitchFamily="18" charset="0"/>
              </a:rPr>
              <a:t>18</a:t>
            </a:r>
            <a:r>
              <a:rPr kumimoji="0" lang="fr-FR" b="1" i="0" u="sng"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/05/2025 </a:t>
            </a:r>
            <a:r>
              <a:rPr kumimoji="0" lang="fr-FR"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 nous organisons notre Fête du Club,</a:t>
            </a:r>
            <a:r>
              <a:rPr kumimoji="0" lang="fr-FR" b="1" i="0" u="none" strike="noStrike" kern="1200" cap="none" spc="0" normalizeH="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 à la </a:t>
            </a:r>
            <a:r>
              <a:rPr lang="fr-FR" b="1" dirty="0">
                <a:solidFill>
                  <a:prstClr val="black"/>
                </a:solidFill>
                <a:latin typeface="Comic Sans MS" panose="030F0702030302020204" pitchFamily="66" charset="0"/>
                <a:ea typeface="Cambria" panose="02040503050406030204" pitchFamily="18" charset="0"/>
                <a:cs typeface="Times New Roman" panose="02020603050405020304" pitchFamily="18" charset="0"/>
              </a:rPr>
              <a:t>Bergerie de </a:t>
            </a:r>
            <a:r>
              <a:rPr lang="fr-FR" b="1" dirty="0" err="1">
                <a:solidFill>
                  <a:prstClr val="black"/>
                </a:solidFill>
                <a:latin typeface="Comic Sans MS" panose="030F0702030302020204" pitchFamily="66" charset="0"/>
                <a:ea typeface="Cambria" panose="02040503050406030204" pitchFamily="18" charset="0"/>
                <a:cs typeface="Times New Roman" panose="02020603050405020304" pitchFamily="18" charset="0"/>
              </a:rPr>
              <a:t>Siou</a:t>
            </a:r>
            <a:r>
              <a:rPr lang="fr-FR" b="1" dirty="0">
                <a:solidFill>
                  <a:prstClr val="black"/>
                </a:solidFill>
                <a:latin typeface="Comic Sans MS" panose="030F0702030302020204" pitchFamily="66" charset="0"/>
                <a:ea typeface="Cambria" panose="02040503050406030204" pitchFamily="18" charset="0"/>
                <a:cs typeface="Times New Roman" panose="02020603050405020304" pitchFamily="18" charset="0"/>
              </a:rPr>
              <a:t>-Blanc, sur le plateau </a:t>
            </a:r>
            <a:r>
              <a:rPr kumimoji="0" lang="fr-FR" b="1" i="0" u="none" strike="noStrike" kern="1200" cap="none" spc="0" normalizeH="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de </a:t>
            </a:r>
            <a:r>
              <a:rPr kumimoji="0" lang="fr-FR" b="1" i="0" u="none" strike="noStrike" kern="1200" cap="none" spc="0" normalizeH="0" noProof="0" dirty="0" err="1">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Siou</a:t>
            </a:r>
            <a:r>
              <a:rPr kumimoji="0" lang="fr-FR" b="1" i="0" u="none" strike="noStrike" kern="1200" cap="none" spc="0" normalizeH="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-Blanc, situé sur les communes de </a:t>
            </a:r>
            <a:r>
              <a:rPr kumimoji="0" lang="fr-FR" b="1" i="0" u="none" strike="noStrike" kern="1200" cap="none" spc="0" normalizeH="0" noProof="0" dirty="0" err="1">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Solliès</a:t>
            </a:r>
            <a:r>
              <a:rPr kumimoji="0" lang="fr-FR" b="1" i="0" u="none" strike="noStrike" kern="1200" cap="none" spc="0" normalizeH="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 </a:t>
            </a:r>
            <a:r>
              <a:rPr kumimoji="0" lang="fr-FR" b="1" i="0" u="none" strike="noStrike" kern="1200" cap="none" spc="0" normalizeH="0" noProof="0" dirty="0" err="1">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Toucas</a:t>
            </a:r>
            <a:r>
              <a:rPr kumimoji="0" lang="fr-FR" b="1" i="0" u="none" strike="noStrike" kern="1200" cap="none" spc="0" normalizeH="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 de </a:t>
            </a:r>
            <a:r>
              <a:rPr kumimoji="0" lang="fr-FR" b="1" i="0" u="none" strike="noStrike" kern="1200" cap="none" spc="0" normalizeH="0" noProof="0" dirty="0" err="1">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Belgentier</a:t>
            </a:r>
            <a:r>
              <a:rPr kumimoji="0" lang="fr-FR" b="1" i="0" u="none" strike="noStrike" kern="1200" cap="none" spc="0" normalizeH="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 du Beausset et de Signes.</a:t>
            </a:r>
            <a:endParaRPr kumimoji="0" lang="fr-FR" b="0"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black"/>
                </a:solidFill>
                <a:latin typeface="Comic Sans MS" panose="030F0702030302020204" pitchFamily="66" charset="0"/>
                <a:ea typeface="Cambria" panose="02040503050406030204" pitchFamily="18" charset="0"/>
                <a:cs typeface="Times New Roman" panose="02020603050405020304" pitchFamily="18" charset="0"/>
              </a:rPr>
              <a:t>Ce site atypique, minéral et spacieux est bien connu de nos randonneurs</a:t>
            </a:r>
            <a:r>
              <a:rPr kumimoji="0" lang="fr-FR"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a:t>
            </a:r>
            <a:endParaRPr kumimoji="0" lang="fr-FR" b="0"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En matinée, des randonnées multi-niveaux sont organisées. Vers</a:t>
            </a:r>
            <a:r>
              <a:rPr lang="fr-FR" b="1" dirty="0">
                <a:solidFill>
                  <a:prstClr val="black"/>
                </a:solidFill>
                <a:latin typeface="Comic Sans MS" panose="030F0702030302020204" pitchFamily="66" charset="0"/>
                <a:ea typeface="Cambria" panose="02040503050406030204" pitchFamily="18" charset="0"/>
                <a:cs typeface="Times New Roman" panose="02020603050405020304" pitchFamily="18" charset="0"/>
              </a:rPr>
              <a:t> </a:t>
            </a:r>
            <a:r>
              <a:rPr kumimoji="0" lang="fr-FR" b="1" i="0" u="none" strike="noStrike" kern="1200" cap="none" spc="0" normalizeH="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12h n</a:t>
            </a:r>
            <a:r>
              <a:rPr kumimoji="0" lang="fr-FR"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ous nous retrouvons pour partager un apéritif convivial, préparé par notre Commission Festivités.</a:t>
            </a:r>
            <a:r>
              <a:rPr kumimoji="0" lang="fr-FR" b="1" i="0" u="none" strike="noStrike" kern="1200" cap="none" spc="0" normalizeH="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 Puis nous prenons le</a:t>
            </a:r>
            <a:r>
              <a:rPr kumimoji="0" lang="fr-FR"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 pique-nique sorti du sac</a:t>
            </a:r>
            <a:r>
              <a:rPr lang="fr-FR" b="1" dirty="0">
                <a:solidFill>
                  <a:prstClr val="black"/>
                </a:solidFill>
                <a:latin typeface="Comic Sans MS" panose="030F0702030302020204" pitchFamily="66" charset="0"/>
                <a:ea typeface="Cambria" panose="02040503050406030204" pitchFamily="18" charset="0"/>
                <a:cs typeface="Times New Roman" panose="02020603050405020304" pitchFamily="18" charset="0"/>
              </a:rPr>
              <a:t> </a:t>
            </a:r>
            <a:r>
              <a:rPr kumimoji="0" lang="fr-FR" b="1" i="0" u="none" strike="noStrike" kern="1200" cap="none" spc="0" normalizeH="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et </a:t>
            </a:r>
            <a:r>
              <a:rPr kumimoji="0" lang="fr-FR"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partageons </a:t>
            </a:r>
            <a:r>
              <a:rPr lang="fr-FR" b="1" dirty="0">
                <a:solidFill>
                  <a:prstClr val="black"/>
                </a:solidFill>
                <a:latin typeface="Comic Sans MS" panose="030F0702030302020204" pitchFamily="66" charset="0"/>
                <a:ea typeface="Cambria" panose="02040503050406030204" pitchFamily="18" charset="0"/>
                <a:cs typeface="Times New Roman" panose="02020603050405020304" pitchFamily="18" charset="0"/>
              </a:rPr>
              <a:t>l</a:t>
            </a:r>
            <a:r>
              <a:rPr kumimoji="0" lang="fr-FR"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es desserts</a:t>
            </a:r>
            <a:r>
              <a:rPr kumimoji="0" lang="fr-FR" b="1" i="0" u="none" strike="noStrike" kern="1200" cap="none" spc="0" normalizeH="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 et le </a:t>
            </a:r>
            <a:r>
              <a:rPr kumimoji="0" lang="fr-FR"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café.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solidFill>
                <a:prstClr val="black"/>
              </a:solidFill>
              <a:latin typeface="Comic Sans MS" panose="030F0702030302020204" pitchFamily="66"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 </a:t>
            </a:r>
            <a:endParaRPr kumimoji="0" lang="fr-FR" sz="1600" b="0"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endParaRPr>
          </a:p>
        </p:txBody>
      </p:sp>
      <p:pic>
        <p:nvPicPr>
          <p:cNvPr id="2" name="Image 1">
            <a:extLst>
              <a:ext uri="{FF2B5EF4-FFF2-40B4-BE49-F238E27FC236}">
                <a16:creationId xmlns:a16="http://schemas.microsoft.com/office/drawing/2014/main" id="{CE793BF9-3073-4107-B67F-EEAA63FA9917}"/>
              </a:ext>
            </a:extLst>
          </p:cNvPr>
          <p:cNvPicPr>
            <a:picLocks noChangeAspect="1"/>
          </p:cNvPicPr>
          <p:nvPr/>
        </p:nvPicPr>
        <p:blipFill rotWithShape="1">
          <a:blip r:embed="rId2"/>
          <a:srcRect l="10756" t="10015" r="4088"/>
          <a:stretch/>
        </p:blipFill>
        <p:spPr>
          <a:xfrm>
            <a:off x="3934860" y="2513738"/>
            <a:ext cx="8043179" cy="3808755"/>
          </a:xfrm>
          <a:prstGeom prst="rect">
            <a:avLst/>
          </a:prstGeom>
        </p:spPr>
      </p:pic>
      <p:sp>
        <p:nvSpPr>
          <p:cNvPr id="5" name="ZoneTexte 4">
            <a:extLst>
              <a:ext uri="{FF2B5EF4-FFF2-40B4-BE49-F238E27FC236}">
                <a16:creationId xmlns:a16="http://schemas.microsoft.com/office/drawing/2014/main" id="{835F6846-51BD-4FEA-9026-E220BE4E8D9C}"/>
              </a:ext>
            </a:extLst>
          </p:cNvPr>
          <p:cNvSpPr txBox="1"/>
          <p:nvPr/>
        </p:nvSpPr>
        <p:spPr>
          <a:xfrm>
            <a:off x="422705" y="3970886"/>
            <a:ext cx="3610491"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Nous n’oublierons pas la prestation de Stéphane M., notre adhérent et partenaire (</a:t>
            </a:r>
            <a:r>
              <a:rPr kumimoji="0" lang="fr-FR" sz="1800" b="1" i="1" u="none" strike="noStrike" kern="1200" cap="none" spc="0" normalizeH="0" baseline="0" noProof="0" dirty="0">
                <a:ln>
                  <a:noFill/>
                </a:ln>
                <a:solidFill>
                  <a:srgbClr val="3366FF"/>
                </a:solidFill>
                <a:effectLst/>
                <a:uLnTx/>
                <a:uFillTx/>
                <a:latin typeface="Comic Sans MS" panose="030F0702030302020204" pitchFamily="66" charset="0"/>
                <a:ea typeface="Cambria" panose="02040503050406030204" pitchFamily="18" charset="0"/>
                <a:cs typeface="Times New Roman" panose="02020603050405020304" pitchFamily="18" charset="0"/>
              </a:rPr>
              <a:t>Wallaby Boomerangs</a:t>
            </a:r>
            <a:r>
              <a:rPr kumimoji="0" lang="fr-FR" sz="1800"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 qui nous a fait une démonstration de lancer de boomerangs.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Nous étions une centaine de participants. Pour une meilleure organisation, nous programmerons la date plus</a:t>
            </a:r>
            <a:endParaRPr kumimoji="0" lang="fr-FR" sz="1800" b="0"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endParaRPr>
          </a:p>
        </p:txBody>
      </p:sp>
      <p:sp>
        <p:nvSpPr>
          <p:cNvPr id="7" name="ZoneTexte 6">
            <a:extLst>
              <a:ext uri="{FF2B5EF4-FFF2-40B4-BE49-F238E27FC236}">
                <a16:creationId xmlns:a16="http://schemas.microsoft.com/office/drawing/2014/main" id="{DE13BC38-9B75-4C87-A1D6-F21F98D73529}"/>
              </a:ext>
            </a:extLst>
          </p:cNvPr>
          <p:cNvSpPr txBox="1"/>
          <p:nvPr/>
        </p:nvSpPr>
        <p:spPr>
          <a:xfrm>
            <a:off x="409420" y="2328985"/>
            <a:ext cx="3610492" cy="1754326"/>
          </a:xfrm>
          <a:prstGeom prst="rect">
            <a:avLst/>
          </a:prstGeom>
          <a:noFill/>
        </p:spPr>
        <p:txBody>
          <a:bodyPr wrap="square">
            <a:spAutoFit/>
          </a:bodyPr>
          <a:lstStyle/>
          <a:p>
            <a:r>
              <a:rPr kumimoji="0" lang="fr-FR" sz="1800"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A l’heure de la sieste, les plus enthousiastes</a:t>
            </a:r>
            <a:r>
              <a:rPr kumimoji="0" lang="fr-FR" sz="1800" b="0"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 </a:t>
            </a:r>
            <a:r>
              <a:rPr kumimoji="0" lang="fr-FR" sz="1800"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participent aux jeux d’animation de détente et de rigolades, en oubliant classement et ordinateur pour le plus grand bien de tous</a:t>
            </a:r>
            <a:endParaRPr lang="fr-FR" dirty="0"/>
          </a:p>
        </p:txBody>
      </p:sp>
      <p:sp>
        <p:nvSpPr>
          <p:cNvPr id="9" name="ZoneTexte 8">
            <a:extLst>
              <a:ext uri="{FF2B5EF4-FFF2-40B4-BE49-F238E27FC236}">
                <a16:creationId xmlns:a16="http://schemas.microsoft.com/office/drawing/2014/main" id="{8387315C-B5B2-45C7-A775-CC08C032B49C}"/>
              </a:ext>
            </a:extLst>
          </p:cNvPr>
          <p:cNvSpPr txBox="1"/>
          <p:nvPr/>
        </p:nvSpPr>
        <p:spPr>
          <a:xfrm>
            <a:off x="3529879" y="6430008"/>
            <a:ext cx="6094562" cy="369332"/>
          </a:xfrm>
          <a:prstGeom prst="rect">
            <a:avLst/>
          </a:prstGeom>
          <a:noFill/>
        </p:spPr>
        <p:txBody>
          <a:bodyPr wrap="square">
            <a:spAutoFit/>
          </a:bodyPr>
          <a:lstStyle/>
          <a:p>
            <a:r>
              <a:rPr kumimoji="0" lang="fr-FR" sz="1800"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tôt en 2026. </a:t>
            </a:r>
            <a:endParaRPr lang="fr-FR" dirty="0"/>
          </a:p>
        </p:txBody>
      </p:sp>
    </p:spTree>
    <p:extLst>
      <p:ext uri="{BB962C8B-B14F-4D97-AF65-F5344CB8AC3E}">
        <p14:creationId xmlns:p14="http://schemas.microsoft.com/office/powerpoint/2010/main" val="2981918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23B56D1-6498-4E2F-B8BA-385673CCFF57}"/>
              </a:ext>
            </a:extLst>
          </p:cNvPr>
          <p:cNvSpPr txBox="1"/>
          <p:nvPr/>
        </p:nvSpPr>
        <p:spPr>
          <a:xfrm>
            <a:off x="6035040" y="157806"/>
            <a:ext cx="5899868" cy="33547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sng"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NOS ACTIVITES DIVERSES et QUOTIDIENNES </a:t>
            </a:r>
            <a:endParaRPr kumimoji="0" lang="fr-FR" sz="1600" b="0"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 </a:t>
            </a:r>
            <a:endParaRPr kumimoji="0" lang="fr-FR" sz="1600" b="0"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Notre programme</a:t>
            </a:r>
            <a:r>
              <a:rPr kumimoji="0" lang="fr-FR" sz="1800" b="1" i="0" u="none" strike="noStrike" kern="1200" cap="none" spc="0" normalizeH="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 </a:t>
            </a:r>
            <a:r>
              <a:rPr kumimoji="0" lang="fr-FR" sz="1800"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est conçu pour que chacun trouve,</a:t>
            </a:r>
            <a:r>
              <a:rPr kumimoji="0" lang="fr-FR" sz="1800" b="1" i="0" u="none" strike="noStrike" kern="1200" cap="none" spc="0" normalizeH="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 au quotidien,</a:t>
            </a:r>
            <a:r>
              <a:rPr kumimoji="0" lang="fr-FR" sz="1800"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 le plus grand plaisir à marcher en groupe</a:t>
            </a:r>
            <a:r>
              <a:rPr kumimoji="0" lang="fr-FR" sz="1800" b="1" i="0" u="none" strike="noStrike" kern="1200" cap="none" spc="0" normalizeH="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 (</a:t>
            </a:r>
            <a:r>
              <a:rPr kumimoji="0" lang="fr-FR" sz="1800" b="1" i="1" u="none" strike="noStrike" kern="1200" cap="none" spc="0" normalizeH="0" baseline="0" noProof="0" dirty="0">
                <a:ln>
                  <a:noFill/>
                </a:ln>
                <a:solidFill>
                  <a:srgbClr val="3366FF"/>
                </a:solidFill>
                <a:effectLst/>
                <a:uLnTx/>
                <a:uFillTx/>
                <a:latin typeface="Comic Sans MS" panose="030F0702030302020204" pitchFamily="66" charset="0"/>
                <a:ea typeface="Cambria" panose="02040503050406030204" pitchFamily="18" charset="0"/>
                <a:cs typeface="Times New Roman" panose="02020603050405020304" pitchFamily="18" charset="0"/>
              </a:rPr>
              <a:t>randonnée pédestre multi-niveaux, marche nordique, marche nordique santé, longe-côte, randonnée santé) </a:t>
            </a:r>
            <a:r>
              <a:rPr kumimoji="0" lang="fr-FR" sz="1800" b="1" i="0" u="none" strike="noStrike" kern="1200" cap="none" spc="0" normalizeH="0" baseline="0" noProof="0" dirty="0">
                <a:ln>
                  <a:noFill/>
                </a:ln>
                <a:effectLst/>
                <a:uLnTx/>
                <a:uFillTx/>
                <a:latin typeface="Comic Sans MS" panose="030F0702030302020204" pitchFamily="66" charset="0"/>
                <a:ea typeface="Cambria" panose="02040503050406030204" pitchFamily="18" charset="0"/>
                <a:cs typeface="Times New Roman" panose="02020603050405020304" pitchFamily="18" charset="0"/>
              </a:rPr>
              <a:t>quand</a:t>
            </a:r>
            <a:r>
              <a:rPr kumimoji="0" lang="fr-FR" sz="1800" b="1" i="0" u="none" strike="noStrike" kern="1200" cap="none" spc="0" normalizeH="0" baseline="0" noProof="0" dirty="0">
                <a:ln>
                  <a:noFill/>
                </a:ln>
                <a:solidFill>
                  <a:srgbClr val="3366FF"/>
                </a:solidFill>
                <a:effectLst/>
                <a:uLnTx/>
                <a:uFillTx/>
                <a:latin typeface="Comic Sans MS" panose="030F0702030302020204" pitchFamily="66" charset="0"/>
                <a:ea typeface="Cambria" panose="02040503050406030204" pitchFamily="18" charset="0"/>
                <a:cs typeface="Times New Roman" panose="02020603050405020304" pitchFamily="18" charset="0"/>
              </a:rPr>
              <a:t> </a:t>
            </a:r>
            <a:r>
              <a:rPr kumimoji="0" lang="fr-FR" sz="1800"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il veut, selon son rythme et ses capacités physiques</a:t>
            </a:r>
            <a:r>
              <a:rPr kumimoji="0" lang="fr-FR" sz="1600"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b="1" dirty="0">
              <a:solidFill>
                <a:prstClr val="black"/>
              </a:solidFill>
              <a:latin typeface="Comic Sans MS" panose="030F0702030302020204" pitchFamily="66"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 </a:t>
            </a:r>
            <a:endParaRPr kumimoji="0" lang="fr-FR" sz="1600" b="0"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endParaRPr>
          </a:p>
        </p:txBody>
      </p:sp>
      <p:sp>
        <p:nvSpPr>
          <p:cNvPr id="4" name="ZoneTexte 3">
            <a:extLst>
              <a:ext uri="{FF2B5EF4-FFF2-40B4-BE49-F238E27FC236}">
                <a16:creationId xmlns:a16="http://schemas.microsoft.com/office/drawing/2014/main" id="{DFA0477E-9008-461F-9B6B-76E30B06D768}"/>
              </a:ext>
            </a:extLst>
          </p:cNvPr>
          <p:cNvSpPr txBox="1"/>
          <p:nvPr/>
        </p:nvSpPr>
        <p:spPr>
          <a:xfrm>
            <a:off x="6027087" y="2735248"/>
            <a:ext cx="2210462" cy="707886"/>
          </a:xfrm>
          <a:prstGeom prst="rect">
            <a:avLst/>
          </a:prstGeom>
          <a:noFill/>
        </p:spPr>
        <p:txBody>
          <a:bodyPr wrap="square" rtlCol="0">
            <a:spAutoFit/>
          </a:bodyPr>
          <a:lstStyle/>
          <a:p>
            <a:endParaRPr lang="fr-FR" sz="2000" b="1" dirty="0">
              <a:latin typeface="Comic Sans MS" panose="030F0702030302020204" pitchFamily="66" charset="0"/>
            </a:endParaRPr>
          </a:p>
          <a:p>
            <a:r>
              <a:rPr lang="fr-FR" sz="2000" b="1" dirty="0">
                <a:latin typeface="Comic Sans MS" panose="030F0702030302020204" pitchFamily="66" charset="0"/>
              </a:rPr>
              <a:t>LE BALISAGE :</a:t>
            </a:r>
          </a:p>
        </p:txBody>
      </p:sp>
      <p:sp>
        <p:nvSpPr>
          <p:cNvPr id="5" name="Text Box 2">
            <a:extLst>
              <a:ext uri="{FF2B5EF4-FFF2-40B4-BE49-F238E27FC236}">
                <a16:creationId xmlns:a16="http://schemas.microsoft.com/office/drawing/2014/main" id="{A1085199-2513-4B10-AB64-BAFB4429EA5C}"/>
              </a:ext>
            </a:extLst>
          </p:cNvPr>
          <p:cNvSpPr txBox="1">
            <a:spLocks noChangeArrowheads="1"/>
          </p:cNvSpPr>
          <p:nvPr/>
        </p:nvSpPr>
        <p:spPr bwMode="auto">
          <a:xfrm>
            <a:off x="6089106" y="3310933"/>
            <a:ext cx="6036630" cy="1370013"/>
          </a:xfrm>
          <a:prstGeom prst="rect">
            <a:avLst/>
          </a:prstGeom>
          <a:noFill/>
          <a:ln>
            <a:noFill/>
          </a:ln>
          <a:effectLst/>
          <a:extLst>
            <a:ext uri="{909E8E84-426E-40dd-AFC4-6F175D3DCCD1}">
              <a14:hiddenFill xmlns:a14="http://schemas.microsoft.com/office/drawing/2010/main" xmlns="">
                <a:solidFill>
                  <a:srgbClr val="5B9BD5"/>
                </a:solidFill>
              </a14:hiddenFill>
            </a:ex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endParaRPr kumimoji="0" lang="fr-FR" altLang="fr-FR" b="1" i="0" u="none" strike="noStrike" cap="none" normalizeH="0" baseline="0" dirty="0">
              <a:ln>
                <a:noFill/>
              </a:ln>
              <a:solidFill>
                <a:srgbClr val="000000"/>
              </a:solidFill>
              <a:effectLst/>
              <a:latin typeface="Comic Sans MS" panose="030F0702030302020204" pitchFamily="66" charset="0"/>
            </a:endParaRPr>
          </a:p>
          <a:p>
            <a:pPr marL="0" marR="0" lvl="0" indent="0" algn="l" defTabSz="914400" rtl="0" eaLnBrk="0" fontAlgn="base" latinLnBrk="0" hangingPunct="0">
              <a:lnSpc>
                <a:spcPct val="100000"/>
              </a:lnSpc>
              <a:spcBef>
                <a:spcPct val="0"/>
              </a:spcBef>
              <a:spcAft>
                <a:spcPts val="1400"/>
              </a:spcAft>
              <a:buClrTx/>
              <a:buSzTx/>
              <a:buFontTx/>
              <a:buNone/>
              <a:tabLst/>
            </a:pPr>
            <a:r>
              <a:rPr kumimoji="0" lang="fr-FR" altLang="fr-FR" b="1" i="0" u="none" strike="noStrike" cap="none" normalizeH="0" baseline="0" dirty="0">
                <a:ln>
                  <a:noFill/>
                </a:ln>
                <a:solidFill>
                  <a:srgbClr val="000000"/>
                </a:solidFill>
                <a:effectLst/>
                <a:latin typeface="Comic Sans MS" panose="030F0702030302020204" pitchFamily="66" charset="0"/>
              </a:rPr>
              <a:t>Notre équipe de cinq baliseurs diplômés</a:t>
            </a:r>
            <a:r>
              <a:rPr lang="fr-FR" altLang="fr-FR" b="1" dirty="0">
                <a:solidFill>
                  <a:srgbClr val="000000"/>
                </a:solidFill>
                <a:latin typeface="Comic Sans MS" panose="030F0702030302020204" pitchFamily="66" charset="0"/>
              </a:rPr>
              <a:t> </a:t>
            </a:r>
            <a:r>
              <a:rPr kumimoji="0" lang="fr-FR" altLang="fr-FR" b="1" i="0" u="none" strike="noStrike" cap="none" normalizeH="0" baseline="0" dirty="0">
                <a:ln>
                  <a:noFill/>
                </a:ln>
                <a:solidFill>
                  <a:srgbClr val="000000"/>
                </a:solidFill>
                <a:effectLst/>
                <a:latin typeface="Comic Sans MS" panose="030F0702030302020204" pitchFamily="66" charset="0"/>
              </a:rPr>
              <a:t>et</a:t>
            </a:r>
            <a:r>
              <a:rPr lang="fr-FR" altLang="fr-FR" b="1" dirty="0">
                <a:solidFill>
                  <a:srgbClr val="000000"/>
                </a:solidFill>
                <a:latin typeface="Comic Sans MS" panose="030F0702030302020204" pitchFamily="66" charset="0"/>
              </a:rPr>
              <a:t> 3 futurs baliseurs </a:t>
            </a:r>
            <a:r>
              <a:rPr kumimoji="0" lang="fr-FR" altLang="fr-FR" b="1" i="0" u="none" strike="noStrike" cap="none" normalizeH="0" baseline="0" dirty="0">
                <a:ln>
                  <a:noFill/>
                </a:ln>
                <a:solidFill>
                  <a:srgbClr val="000000"/>
                </a:solidFill>
                <a:effectLst/>
                <a:latin typeface="Comic Sans MS" panose="030F0702030302020204" pitchFamily="66" charset="0"/>
              </a:rPr>
              <a:t>parcourent les collines des Maures pour apporter à vos randonnées, facilité et clairvoyance. Nous balisons également avec d'autres Clubs : La Londe, Bormes, Le Lavandou, La Seyne, Les Excursionnistes Toulonnais, sur tout le territoire Méditerranée Porte des Maures (MPM). La coordination des équipes est assurée par Pierre,</a:t>
            </a:r>
            <a:r>
              <a:rPr kumimoji="0" lang="fr-FR" altLang="fr-FR" b="1" i="0" u="none" strike="noStrike" cap="none" normalizeH="0" dirty="0">
                <a:ln>
                  <a:noFill/>
                </a:ln>
                <a:solidFill>
                  <a:srgbClr val="000000"/>
                </a:solidFill>
                <a:effectLst/>
                <a:latin typeface="Comic Sans MS" panose="030F0702030302020204" pitchFamily="66" charset="0"/>
              </a:rPr>
              <a:t> vice-président du CDSI </a:t>
            </a:r>
            <a:r>
              <a:rPr kumimoji="0" lang="fr-FR" altLang="fr-FR" b="1" i="0" u="none" strike="noStrike" cap="none" normalizeH="0" baseline="0" dirty="0">
                <a:ln>
                  <a:noFill/>
                </a:ln>
                <a:solidFill>
                  <a:srgbClr val="000000"/>
                </a:solidFill>
                <a:effectLst/>
                <a:latin typeface="Comic Sans MS" panose="030F0702030302020204" pitchFamily="66" charset="0"/>
              </a:rPr>
              <a:t>au sein CDRP.</a:t>
            </a:r>
            <a:endParaRPr kumimoji="0" lang="fr-FR" altLang="fr-FR" sz="2000" b="1" i="0" u="none" strike="noStrike" cap="none" normalizeH="0" baseline="0" dirty="0">
              <a:ln>
                <a:noFill/>
              </a:ln>
              <a:solidFill>
                <a:schemeClr val="tx1"/>
              </a:solidFill>
              <a:effectLst/>
              <a:latin typeface="Arial" panose="020B0604020202020204" pitchFamily="34" charset="0"/>
            </a:endParaRPr>
          </a:p>
        </p:txBody>
      </p:sp>
      <p:pic>
        <p:nvPicPr>
          <p:cNvPr id="11" name="Image 10">
            <a:extLst>
              <a:ext uri="{FF2B5EF4-FFF2-40B4-BE49-F238E27FC236}">
                <a16:creationId xmlns:a16="http://schemas.microsoft.com/office/drawing/2014/main" id="{F24997DE-7D4F-4F82-8437-0E7A0C300D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75" y="850121"/>
            <a:ext cx="5785237" cy="5785237"/>
          </a:xfrm>
          <a:prstGeom prst="rect">
            <a:avLst/>
          </a:prstGeom>
        </p:spPr>
      </p:pic>
    </p:spTree>
    <p:extLst>
      <p:ext uri="{BB962C8B-B14F-4D97-AF65-F5344CB8AC3E}">
        <p14:creationId xmlns:p14="http://schemas.microsoft.com/office/powerpoint/2010/main" val="2275477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C80D2A9-0349-479D-A7AF-A3E2BFEDEB40}"/>
              </a:ext>
            </a:extLst>
          </p:cNvPr>
          <p:cNvSpPr txBox="1"/>
          <p:nvPr/>
        </p:nvSpPr>
        <p:spPr>
          <a:xfrm>
            <a:off x="206731" y="0"/>
            <a:ext cx="11441933" cy="224676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 </a:t>
            </a:r>
            <a:endParaRPr kumimoji="0" lang="fr-FR" sz="1600" b="0"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2000" b="1" i="1" u="sng"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LA RANDONNÉE SANTÉ </a:t>
            </a:r>
            <a:endParaRPr kumimoji="0" lang="fr-FR" sz="1600" b="0"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 </a:t>
            </a:r>
            <a:endParaRPr kumimoji="0" lang="fr-FR" sz="1600" b="0"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Rando Santé continue de bien se porter avec</a:t>
            </a:r>
            <a:r>
              <a:rPr kumimoji="0" lang="fr-FR" b="1" i="0" u="none" strike="noStrike" kern="1200" cap="none" spc="0" normalizeH="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 une cinquantaine de</a:t>
            </a:r>
            <a:r>
              <a:rPr kumimoji="0" lang="fr-FR"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 sorties proposées, soit une sortie hebdomadaire, le vendredi</a:t>
            </a:r>
            <a:r>
              <a:rPr lang="fr-FR" b="1" dirty="0">
                <a:solidFill>
                  <a:prstClr val="black"/>
                </a:solidFill>
                <a:latin typeface="Comic Sans MS" panose="030F0702030302020204" pitchFamily="66" charset="0"/>
                <a:ea typeface="Cambria" panose="02040503050406030204" pitchFamily="18" charset="0"/>
                <a:cs typeface="Times New Roman" panose="02020603050405020304" pitchFamily="18" charset="0"/>
              </a:rPr>
              <a:t> et</a:t>
            </a:r>
            <a:r>
              <a:rPr kumimoji="0" lang="fr-FR"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 une fréquentation moyenne</a:t>
            </a:r>
            <a:r>
              <a:rPr kumimoji="0" lang="fr-FR" b="1" i="0" u="none" strike="noStrike" kern="1200" cap="none" spc="0" normalizeH="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 élevée</a:t>
            </a:r>
            <a:r>
              <a:rPr kumimoji="0" lang="fr-FR"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 </a:t>
            </a:r>
            <a:endParaRPr kumimoji="0" lang="fr-FR" b="0"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Afin de rendre plus homogènes les groupes et permettre à l’animateur d’exercer une vigilance plus grande, une deuxième sortie par quinzaine, sur terrain plat, a été</a:t>
            </a:r>
            <a:r>
              <a:rPr lang="fr-FR" b="1" dirty="0">
                <a:solidFill>
                  <a:prstClr val="black"/>
                </a:solidFill>
                <a:latin typeface="Comic Sans MS" panose="030F0702030302020204" pitchFamily="66" charset="0"/>
                <a:ea typeface="Cambria" panose="02040503050406030204" pitchFamily="18" charset="0"/>
                <a:cs typeface="Times New Roman" panose="02020603050405020304" pitchFamily="18" charset="0"/>
              </a:rPr>
              <a:t> instituée</a:t>
            </a:r>
            <a:r>
              <a:rPr kumimoji="0" lang="fr-FR"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a:t>
            </a:r>
            <a:endParaRPr kumimoji="0" lang="fr-FR" b="0"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 </a:t>
            </a:r>
            <a:endParaRPr kumimoji="0" lang="fr-FR" sz="1600" b="0"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D408A039-39A7-4B54-B4DB-A8F063CF5C0E}"/>
              </a:ext>
            </a:extLst>
          </p:cNvPr>
          <p:cNvSpPr txBox="1"/>
          <p:nvPr/>
        </p:nvSpPr>
        <p:spPr>
          <a:xfrm>
            <a:off x="7781749" y="1994206"/>
            <a:ext cx="4082754" cy="39395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La Rando Santé c’est toujours « pas trop vite, pas trop loin, pas trop haut » mais c’est</a:t>
            </a:r>
            <a:endParaRPr kumimoji="0" lang="fr-FR" sz="1800" b="0"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aussi la Rando du Cœur avec le souci que nos anciens, celles et ceux qui</a:t>
            </a:r>
            <a:r>
              <a:rPr lang="fr-FR" b="1" dirty="0">
                <a:solidFill>
                  <a:prstClr val="black"/>
                </a:solidFill>
                <a:latin typeface="Comic Sans MS" panose="030F0702030302020204" pitchFamily="66" charset="0"/>
                <a:ea typeface="Cambria" panose="02040503050406030204" pitchFamily="18" charset="0"/>
                <a:cs typeface="Times New Roman" panose="02020603050405020304" pitchFamily="18" charset="0"/>
              </a:rPr>
              <a:t> connaissent des</a:t>
            </a:r>
            <a:endParaRPr kumimoji="0" lang="fr-FR" sz="1800" b="0"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limites pour marcher puissent continuer à savourer les joies de la randonnée.</a:t>
            </a:r>
            <a:endParaRPr kumimoji="0" lang="fr-FR" sz="1800" b="0"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Jean, Pierre, et Alain savent vous faire partager les joies et               les plaisirs de cette activité et vous en redemandez</a:t>
            </a:r>
            <a:r>
              <a:rPr kumimoji="0" lang="fr-FR" sz="1800" b="1" i="0" u="none" strike="noStrike" kern="1200" cap="none" spc="0" normalizeH="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 !</a:t>
            </a:r>
            <a:endParaRPr kumimoji="0" lang="fr-FR" sz="1800" b="0"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rPr>
              <a:t> </a:t>
            </a:r>
            <a:endParaRPr kumimoji="0" lang="fr-FR" sz="1600" b="0" i="0" u="none" strike="noStrike" kern="1200" cap="none" spc="0" normalizeH="0" baseline="0" noProof="0" dirty="0">
              <a:ln>
                <a:noFill/>
              </a:ln>
              <a:solidFill>
                <a:prstClr val="black"/>
              </a:solidFill>
              <a:effectLst/>
              <a:uLnTx/>
              <a:uFillTx/>
              <a:latin typeface="Comic Sans MS" panose="030F0702030302020204" pitchFamily="66" charset="0"/>
              <a:ea typeface="Cambria" panose="02040503050406030204" pitchFamily="18" charset="0"/>
              <a:cs typeface="Times New Roman" panose="02020603050405020304" pitchFamily="18" charset="0"/>
            </a:endParaRPr>
          </a:p>
        </p:txBody>
      </p:sp>
      <p:pic>
        <p:nvPicPr>
          <p:cNvPr id="2" name="Image 1">
            <a:extLst>
              <a:ext uri="{FF2B5EF4-FFF2-40B4-BE49-F238E27FC236}">
                <a16:creationId xmlns:a16="http://schemas.microsoft.com/office/drawing/2014/main" id="{2CC83493-CF82-4553-B76D-40ED801801C6}"/>
              </a:ext>
            </a:extLst>
          </p:cNvPr>
          <p:cNvPicPr>
            <a:picLocks noChangeAspect="1"/>
          </p:cNvPicPr>
          <p:nvPr/>
        </p:nvPicPr>
        <p:blipFill rotWithShape="1">
          <a:blip r:embed="rId2"/>
          <a:srcRect t="15912"/>
          <a:stretch/>
        </p:blipFill>
        <p:spPr>
          <a:xfrm>
            <a:off x="399900" y="2039739"/>
            <a:ext cx="7188679" cy="4533592"/>
          </a:xfrm>
          <a:prstGeom prst="rect">
            <a:avLst/>
          </a:prstGeom>
        </p:spPr>
      </p:pic>
    </p:spTree>
    <p:extLst>
      <p:ext uri="{BB962C8B-B14F-4D97-AF65-F5344CB8AC3E}">
        <p14:creationId xmlns:p14="http://schemas.microsoft.com/office/powerpoint/2010/main" val="43323734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1407</TotalTime>
  <Words>2967</Words>
  <Application>Microsoft Office PowerPoint</Application>
  <PresentationFormat>Grand écran</PresentationFormat>
  <Paragraphs>390</Paragraphs>
  <Slides>38</Slides>
  <Notes>1</Notes>
  <HiddenSlides>0</HiddenSlides>
  <MMClips>0</MMClips>
  <ScaleCrop>false</ScaleCrop>
  <HeadingPairs>
    <vt:vector size="8" baseType="variant">
      <vt:variant>
        <vt:lpstr>Polices utilisées</vt:lpstr>
      </vt:variant>
      <vt:variant>
        <vt:i4>8</vt:i4>
      </vt:variant>
      <vt:variant>
        <vt:lpstr>Thème</vt:lpstr>
      </vt:variant>
      <vt:variant>
        <vt:i4>1</vt:i4>
      </vt:variant>
      <vt:variant>
        <vt:lpstr>Serveurs OLE incorporés</vt:lpstr>
      </vt:variant>
      <vt:variant>
        <vt:i4>1</vt:i4>
      </vt:variant>
      <vt:variant>
        <vt:lpstr>Titres des diapositives</vt:lpstr>
      </vt:variant>
      <vt:variant>
        <vt:i4>38</vt:i4>
      </vt:variant>
    </vt:vector>
  </HeadingPairs>
  <TitlesOfParts>
    <vt:vector size="48" baseType="lpstr">
      <vt:lpstr>Aptos Narrow</vt:lpstr>
      <vt:lpstr>Arial</vt:lpstr>
      <vt:lpstr>Calibri</vt:lpstr>
      <vt:lpstr>Calibri Light</vt:lpstr>
      <vt:lpstr>Cambria</vt:lpstr>
      <vt:lpstr>Comic Sans MS</vt:lpstr>
      <vt:lpstr>Times</vt:lpstr>
      <vt:lpstr>Times New Roman</vt:lpstr>
      <vt:lpstr>Thème Office</vt:lpstr>
      <vt:lpstr>Worksheet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BLAISE-PC</dc:creator>
  <cp:lastModifiedBy>BLAISE-PC</cp:lastModifiedBy>
  <cp:revision>142</cp:revision>
  <dcterms:created xsi:type="dcterms:W3CDTF">2024-10-17T05:35:44Z</dcterms:created>
  <dcterms:modified xsi:type="dcterms:W3CDTF">2025-10-07T07:31:13Z</dcterms:modified>
</cp:coreProperties>
</file>